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9" d="100"/>
          <a:sy n="119" d="100"/>
        </p:scale>
        <p:origin x="-888"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142039479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Question: why is the mean of reward * grad log p(z|x) = 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000"/>
              <a:t>Add "doubly stochastic attention" slide? (</a:t>
            </a:r>
            <a:r>
              <a:rPr lang="en-GB" sz="1000">
                <a:solidFill>
                  <a:schemeClr val="dk1"/>
                </a:solidFill>
              </a:rPr>
              <a:t>enforce that the model looks at every position during the text generation)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 name="Shape 5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9" name="Shape 5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Multi-head attention can be implemented efficiently using projection matrices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9" name="Shape 6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Also, residual connections, layer normalization, dropout...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4" name="Shape 7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6" name="Shape 8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Shape 8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1" name="Shape 8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1" name="Shape 8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3" name="Shape 8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3" name="Shape 8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Shape 8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4" name="Shape 8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Shape 8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0" name="Shape 8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Shape 8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8" name="Shape 8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2" name="Shape 9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8" name="Shape 9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Shape 9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2" name="Shape 9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7" name="Shape 9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Shape 9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9" name="Shape 9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7" name="Shape 9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Shape 10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5" name="Shape 10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Shape 10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3" name="Shape 10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Shape 10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9" name="Shape 10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6" name="Shape 10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Shape 10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6" name="Shape 10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Shape 10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9" name="Shape 10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2" name="Shape 10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0" y="0"/>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0" y="738925"/>
            <a:ext cx="8832300" cy="3924300"/>
          </a:xfrm>
          <a:prstGeom prst="rect">
            <a:avLst/>
          </a:prstGeom>
        </p:spPr>
        <p:txBody>
          <a:bodyPr lIns="91425" tIns="91425" rIns="91425" bIns="91425" anchor="t"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0" y="0"/>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0" y="0"/>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0" y="0"/>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0" y="778450"/>
            <a:ext cx="9144000" cy="38046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1"/>
              </a:buClr>
              <a:buSzPct val="100000"/>
              <a:buChar char="●"/>
              <a:defRPr sz="1800">
                <a:solidFill>
                  <a:schemeClr val="dk1"/>
                </a:solidFill>
              </a:defRPr>
            </a:lvl1pPr>
            <a:lvl2pPr lvl="1">
              <a:lnSpc>
                <a:spcPct val="115000"/>
              </a:lnSpc>
              <a:spcBef>
                <a:spcPts val="0"/>
              </a:spcBef>
              <a:spcAft>
                <a:spcPts val="1600"/>
              </a:spcAft>
              <a:buClr>
                <a:schemeClr val="dk1"/>
              </a:buClr>
              <a:buChar char="○"/>
              <a:defRPr>
                <a:solidFill>
                  <a:schemeClr val="dk1"/>
                </a:solidFill>
              </a:defRPr>
            </a:lvl2pPr>
            <a:lvl3pPr lvl="2">
              <a:lnSpc>
                <a:spcPct val="115000"/>
              </a:lnSpc>
              <a:spcBef>
                <a:spcPts val="0"/>
              </a:spcBef>
              <a:spcAft>
                <a:spcPts val="1600"/>
              </a:spcAft>
              <a:buClr>
                <a:schemeClr val="dk1"/>
              </a:buClr>
              <a:buChar char="■"/>
              <a:defRPr>
                <a:solidFill>
                  <a:schemeClr val="dk1"/>
                </a:solidFill>
              </a:defRPr>
            </a:lvl3pPr>
            <a:lvl4pPr lvl="3">
              <a:lnSpc>
                <a:spcPct val="115000"/>
              </a:lnSpc>
              <a:spcBef>
                <a:spcPts val="0"/>
              </a:spcBef>
              <a:spcAft>
                <a:spcPts val="1600"/>
              </a:spcAft>
              <a:buClr>
                <a:schemeClr val="dk1"/>
              </a:buClr>
              <a:buChar char="●"/>
              <a:defRPr>
                <a:solidFill>
                  <a:schemeClr val="dk1"/>
                </a:solidFill>
              </a:defRPr>
            </a:lvl4pPr>
            <a:lvl5pPr lvl="4">
              <a:lnSpc>
                <a:spcPct val="115000"/>
              </a:lnSpc>
              <a:spcBef>
                <a:spcPts val="0"/>
              </a:spcBef>
              <a:spcAft>
                <a:spcPts val="1600"/>
              </a:spcAft>
              <a:buClr>
                <a:schemeClr val="dk1"/>
              </a:buClr>
              <a:buChar char="○"/>
              <a:defRPr>
                <a:solidFill>
                  <a:schemeClr val="dk1"/>
                </a:solidFill>
              </a:defRPr>
            </a:lvl5pPr>
            <a:lvl6pPr lvl="5">
              <a:lnSpc>
                <a:spcPct val="115000"/>
              </a:lnSpc>
              <a:spcBef>
                <a:spcPts val="0"/>
              </a:spcBef>
              <a:spcAft>
                <a:spcPts val="1600"/>
              </a:spcAft>
              <a:buClr>
                <a:schemeClr val="dk1"/>
              </a:buClr>
              <a:buChar char="■"/>
              <a:defRPr>
                <a:solidFill>
                  <a:schemeClr val="dk1"/>
                </a:solidFill>
              </a:defRPr>
            </a:lvl6pPr>
            <a:lvl7pPr lvl="6">
              <a:lnSpc>
                <a:spcPct val="115000"/>
              </a:lnSpc>
              <a:spcBef>
                <a:spcPts val="0"/>
              </a:spcBef>
              <a:spcAft>
                <a:spcPts val="1600"/>
              </a:spcAft>
              <a:buClr>
                <a:schemeClr val="dk1"/>
              </a:buClr>
              <a:buChar char="●"/>
              <a:defRPr>
                <a:solidFill>
                  <a:schemeClr val="dk1"/>
                </a:solidFill>
              </a:defRPr>
            </a:lvl7pPr>
            <a:lvl8pPr lvl="7">
              <a:lnSpc>
                <a:spcPct val="115000"/>
              </a:lnSpc>
              <a:spcBef>
                <a:spcPts val="0"/>
              </a:spcBef>
              <a:spcAft>
                <a:spcPts val="1600"/>
              </a:spcAft>
              <a:buClr>
                <a:schemeClr val="dk1"/>
              </a:buClr>
              <a:buChar char="○"/>
              <a:defRPr>
                <a:solidFill>
                  <a:schemeClr val="dk1"/>
                </a:solidFill>
              </a:defRPr>
            </a:lvl8pPr>
            <a:lvl9pPr lvl="8">
              <a:lnSpc>
                <a:spcPct val="115000"/>
              </a:lnSpc>
              <a:spcBef>
                <a:spcPts val="0"/>
              </a:spcBef>
              <a:spcAft>
                <a:spcPts val="1600"/>
              </a:spcAft>
              <a:buClr>
                <a:schemeClr val="dk1"/>
              </a:buClr>
              <a:buChar char="■"/>
              <a:defRPr>
                <a:solidFill>
                  <a:schemeClr val="dk1"/>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dk2"/>
                </a:solidFill>
              </a:rP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hyperlink" Target="https://arxiv.org/abs/1706.03762" TargetMode="External"/><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www.youtube.com/watch?v=Jc8M9-LoEuo" TargetMode="External"/><Relationship Id="rId4" Type="http://schemas.openxmlformats.org/officeDocument/2006/relationships/image" Target="../media/image2.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6.png"/><Relationship Id="rId13" Type="http://schemas.openxmlformats.org/officeDocument/2006/relationships/image" Target="../media/image73.png"/><Relationship Id="rId14" Type="http://schemas.openxmlformats.org/officeDocument/2006/relationships/image" Target="../media/image74.png"/><Relationship Id="rId15" Type="http://schemas.openxmlformats.org/officeDocument/2006/relationships/image" Target="../media/image75.png"/><Relationship Id="rId16" Type="http://schemas.openxmlformats.org/officeDocument/2006/relationships/image" Target="../media/image76.png"/><Relationship Id="rId17"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s://commons.wikimedia.org/wiki/File:Daft_punk.jpg" TargetMode="External"/><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71.png"/><Relationship Id="rId9" Type="http://schemas.openxmlformats.org/officeDocument/2006/relationships/image" Target="../media/image83.png"/><Relationship Id="rId10"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hyperlink" Target="https://arxiv.org/abs/1706.03762"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arxiv.org/abs/1706.0376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arxiv.org/abs/1706.0376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arxiv.org/abs/1706.03762"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hyperlink" Target="https://arxiv.org/abs/1706.03762"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hyperlink" Target="https://arxiv.org/abs/1706.03762" TargetMode="External"/><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hyperlink" Target="https://arxiv.org/abs/1706.03762" TargetMode="External"/><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hyperlink" Target="https://en.wikipedia.org/wiki/Bilinear_interpolation%23/media/File:Bilinear_interpolation_visualisation.svg" TargetMode="External"/><Relationship Id="rId6" Type="http://schemas.openxmlformats.org/officeDocument/2006/relationships/image" Target="../media/image107.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jpg"/><Relationship Id="rId5" Type="http://schemas.openxmlformats.org/officeDocument/2006/relationships/image" Target="../media/image115.png"/><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hyperlink" Target="http://www.youtube.com/watch?v=Ywv0Xi2-14Y" TargetMode="External"/><Relationship Id="rId4" Type="http://schemas.openxmlformats.org/officeDocument/2006/relationships/image" Target="../media/image116.jp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image" Target="../media/image135.png"/><Relationship Id="rId12" Type="http://schemas.openxmlformats.org/officeDocument/2006/relationships/image" Target="../media/image136.png"/><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image" Target="../media/image132.png"/><Relationship Id="rId9" Type="http://schemas.openxmlformats.org/officeDocument/2006/relationships/image" Target="../media/image133.png"/><Relationship Id="rId10" Type="http://schemas.openxmlformats.org/officeDocument/2006/relationships/image" Target="../media/image1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37.png"/></Relationships>
</file>

<file path=ppt/slides/_rels/slide56.xml.rels><?xml version="1.0" encoding="UTF-8" standalone="yes"?>
<Relationships xmlns="http://schemas.openxmlformats.org/package/2006/relationships"><Relationship Id="rId3" Type="http://schemas.openxmlformats.org/officeDocument/2006/relationships/hyperlink" Target="http://www.youtube.com/watch?v=4tc84kKdpY4" TargetMode="External"/><Relationship Id="rId4" Type="http://schemas.openxmlformats.org/officeDocument/2006/relationships/image" Target="../media/image138.jpg"/><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drive.google.com/file/d/0B8l6HThOQ_7ZZ0JNRHlXVFZ3c00/view"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www.youtube.com/watch?v=rYO6DYzt3g8" TargetMode="External"/><Relationship Id="rId4" Type="http://schemas.openxmlformats.org/officeDocument/2006/relationships/image" Target="../media/image140.jpg"/><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4" Type="http://schemas.openxmlformats.org/officeDocument/2006/relationships/image" Target="../media/image141.png"/><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hyperlink" Target="https://arxiv.org/abs/1706.03762" TargetMode="External"/><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hyperlink" Target="https://arxiv.org/abs/1706.03762" TargetMode="External"/><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28.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328400"/>
            <a:ext cx="8520600" cy="2052600"/>
          </a:xfrm>
          <a:prstGeom prst="rect">
            <a:avLst/>
          </a:prstGeom>
        </p:spPr>
        <p:txBody>
          <a:bodyPr lIns="91425" tIns="91425" rIns="91425" bIns="91425" anchor="b" anchorCtr="0">
            <a:noAutofit/>
          </a:bodyPr>
          <a:lstStyle/>
          <a:p>
            <a:pPr lvl="0">
              <a:spcBef>
                <a:spcPts val="0"/>
              </a:spcBef>
              <a:buNone/>
            </a:pPr>
            <a:r>
              <a:rPr lang="en-GB" sz="4200"/>
              <a:t>Attention models for</a:t>
            </a:r>
            <a:br>
              <a:rPr lang="en-GB" sz="4200"/>
            </a:br>
            <a:r>
              <a:rPr lang="en-GB" sz="4200"/>
              <a:t>deep learning</a:t>
            </a:r>
          </a:p>
        </p:txBody>
      </p:sp>
      <p:sp>
        <p:nvSpPr>
          <p:cNvPr id="55" name="Shape 55"/>
          <p:cNvSpPr txBox="1">
            <a:spLocks noGrp="1"/>
          </p:cNvSpPr>
          <p:nvPr>
            <p:ph type="subTitle" idx="1"/>
          </p:nvPr>
        </p:nvSpPr>
        <p:spPr>
          <a:xfrm>
            <a:off x="311700" y="2304975"/>
            <a:ext cx="8520600" cy="2323500"/>
          </a:xfrm>
          <a:prstGeom prst="rect">
            <a:avLst/>
          </a:prstGeom>
        </p:spPr>
        <p:txBody>
          <a:bodyPr lIns="91425" tIns="91425" rIns="91425" bIns="91425" anchor="t" anchorCtr="0">
            <a:noAutofit/>
          </a:bodyPr>
          <a:lstStyle/>
          <a:p>
            <a:pPr marL="0" lvl="0" indent="0" rtl="0">
              <a:spcBef>
                <a:spcPts val="0"/>
              </a:spcBef>
              <a:buNone/>
            </a:pPr>
            <a:endParaRPr sz="2000"/>
          </a:p>
          <a:p>
            <a:pPr marL="0" lvl="0" indent="0" rtl="0">
              <a:spcBef>
                <a:spcPts val="0"/>
              </a:spcBef>
              <a:buNone/>
            </a:pPr>
            <a:endParaRPr sz="2000"/>
          </a:p>
          <a:p>
            <a:pPr marL="0" lvl="0" indent="0" rtl="0">
              <a:lnSpc>
                <a:spcPct val="115000"/>
              </a:lnSpc>
              <a:spcBef>
                <a:spcPts val="0"/>
              </a:spcBef>
              <a:buNone/>
            </a:pPr>
            <a:r>
              <a:rPr lang="en-GB" sz="2000" i="1"/>
              <a:t>Michael Figurnov</a:t>
            </a:r>
          </a:p>
          <a:p>
            <a:pPr marL="0" lvl="0" indent="0" rtl="0">
              <a:spcBef>
                <a:spcPts val="0"/>
              </a:spcBef>
              <a:buNone/>
            </a:pPr>
            <a:r>
              <a:rPr lang="en-GB" sz="2000" i="1"/>
              <a:t>Researcher at HSE</a:t>
            </a:r>
          </a:p>
        </p:txBody>
      </p:sp>
      <p:pic>
        <p:nvPicPr>
          <p:cNvPr id="56" name="Shape 56"/>
          <p:cNvPicPr preferRelativeResize="0"/>
          <p:nvPr/>
        </p:nvPicPr>
        <p:blipFill>
          <a:blip r:embed="rId3">
            <a:alphaModFix/>
          </a:blip>
          <a:stretch>
            <a:fillRect/>
          </a:stretch>
        </p:blipFill>
        <p:spPr>
          <a:xfrm>
            <a:off x="6826450" y="4504775"/>
            <a:ext cx="2107025" cy="532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dirty="0"/>
              <a:t>  </a:t>
            </a:r>
          </a:p>
          <a:p>
            <a:pPr marL="457200" lvl="0" indent="-228600" rtl="0">
              <a:spcBef>
                <a:spcPts val="1000"/>
              </a:spcBef>
              <a:buChar char="●"/>
            </a:pPr>
            <a:r>
              <a:rPr lang="en-GB" dirty="0"/>
              <a:t>  </a:t>
            </a:r>
          </a:p>
          <a:p>
            <a:pPr marL="457200" lvl="0" indent="-228600" rtl="0">
              <a:lnSpc>
                <a:spcPct val="100000"/>
              </a:lnSpc>
              <a:spcBef>
                <a:spcPts val="1000"/>
              </a:spcBef>
              <a:buChar char="●"/>
            </a:pPr>
            <a:r>
              <a:rPr lang="en-GB" dirty="0"/>
              <a:t>Many ways to compute the score</a:t>
            </a:r>
          </a:p>
          <a:p>
            <a:pPr marL="914400" lvl="1" indent="-228600" rtl="0">
              <a:lnSpc>
                <a:spcPct val="100000"/>
              </a:lnSpc>
              <a:spcBef>
                <a:spcPts val="1000"/>
              </a:spcBef>
              <a:buChar char="○"/>
            </a:pPr>
            <a:r>
              <a:rPr lang="en-GB" dirty="0"/>
              <a:t>    </a:t>
            </a:r>
          </a:p>
          <a:p>
            <a:pPr marL="914400" lvl="1" indent="-228600" rtl="0">
              <a:lnSpc>
                <a:spcPct val="100000"/>
              </a:lnSpc>
              <a:spcBef>
                <a:spcPts val="1000"/>
              </a:spcBef>
              <a:buChar char="○"/>
            </a:pPr>
            <a:r>
              <a:rPr lang="en-GB" dirty="0"/>
              <a:t>   </a:t>
            </a:r>
          </a:p>
          <a:p>
            <a:pPr marL="914400" lvl="1" indent="-228600" rtl="0">
              <a:lnSpc>
                <a:spcPct val="100000"/>
              </a:lnSpc>
              <a:spcBef>
                <a:spcPts val="1000"/>
              </a:spcBef>
              <a:buChar char="○"/>
            </a:pPr>
            <a:r>
              <a:rPr lang="en-GB" dirty="0"/>
              <a:t> </a:t>
            </a:r>
          </a:p>
          <a:p>
            <a:pPr marL="457200" lvl="0" indent="-228600" rtl="0">
              <a:lnSpc>
                <a:spcPct val="100000"/>
              </a:lnSpc>
              <a:spcBef>
                <a:spcPts val="1000"/>
              </a:spcBef>
              <a:buChar char="●"/>
            </a:pPr>
            <a:r>
              <a:rPr lang="en-GB" dirty="0"/>
              <a:t>Image captioning uses additive attention</a:t>
            </a:r>
          </a:p>
        </p:txBody>
      </p:sp>
      <p:sp>
        <p:nvSpPr>
          <p:cNvPr id="184" name="Shape 184"/>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Choosing the latent variable probabilities</a:t>
            </a:r>
          </a:p>
        </p:txBody>
      </p:sp>
      <p:pic>
        <p:nvPicPr>
          <p:cNvPr id="185" name="Shape 185"/>
          <p:cNvPicPr preferRelativeResize="0"/>
          <p:nvPr/>
        </p:nvPicPr>
        <p:blipFill>
          <a:blip r:embed="rId3">
            <a:alphaModFix/>
          </a:blip>
          <a:stretch>
            <a:fillRect/>
          </a:stretch>
        </p:blipFill>
        <p:spPr>
          <a:xfrm>
            <a:off x="951928" y="3225025"/>
            <a:ext cx="1981225" cy="295400"/>
          </a:xfrm>
          <a:prstGeom prst="rect">
            <a:avLst/>
          </a:prstGeom>
          <a:noFill/>
          <a:ln>
            <a:noFill/>
          </a:ln>
        </p:spPr>
      </p:pic>
      <p:pic>
        <p:nvPicPr>
          <p:cNvPr id="186" name="Shape 186"/>
          <p:cNvPicPr preferRelativeResize="0"/>
          <p:nvPr/>
        </p:nvPicPr>
        <p:blipFill>
          <a:blip r:embed="rId4">
            <a:alphaModFix/>
          </a:blip>
          <a:stretch>
            <a:fillRect/>
          </a:stretch>
        </p:blipFill>
        <p:spPr>
          <a:xfrm>
            <a:off x="962600" y="3792008"/>
            <a:ext cx="3723401" cy="295399"/>
          </a:xfrm>
          <a:prstGeom prst="rect">
            <a:avLst/>
          </a:prstGeom>
          <a:noFill/>
          <a:ln>
            <a:noFill/>
          </a:ln>
        </p:spPr>
      </p:pic>
      <p:pic>
        <p:nvPicPr>
          <p:cNvPr id="187" name="Shape 187"/>
          <p:cNvPicPr preferRelativeResize="0"/>
          <p:nvPr/>
        </p:nvPicPr>
        <p:blipFill>
          <a:blip r:embed="rId5">
            <a:alphaModFix/>
          </a:blip>
          <a:stretch>
            <a:fillRect/>
          </a:stretch>
        </p:blipFill>
        <p:spPr>
          <a:xfrm>
            <a:off x="962605" y="2698542"/>
            <a:ext cx="5176545" cy="295400"/>
          </a:xfrm>
          <a:prstGeom prst="rect">
            <a:avLst/>
          </a:prstGeom>
          <a:noFill/>
          <a:ln>
            <a:noFill/>
          </a:ln>
        </p:spPr>
      </p:pic>
      <p:sp>
        <p:nvSpPr>
          <p:cNvPr id="188" name="Shape 188"/>
          <p:cNvSpPr txBox="1"/>
          <p:nvPr/>
        </p:nvSpPr>
        <p:spPr>
          <a:xfrm>
            <a:off x="6942625" y="1946275"/>
            <a:ext cx="2547000" cy="572700"/>
          </a:xfrm>
          <a:prstGeom prst="rect">
            <a:avLst/>
          </a:prstGeom>
          <a:noFill/>
          <a:ln>
            <a:noFill/>
          </a:ln>
        </p:spPr>
        <p:txBody>
          <a:bodyPr lIns="91425" tIns="91425" rIns="91425" bIns="91425" anchor="t" anchorCtr="0">
            <a:noAutofit/>
          </a:bodyPr>
          <a:lstStyle/>
          <a:p>
            <a:pPr lvl="0">
              <a:spcBef>
                <a:spcPts val="0"/>
              </a:spcBef>
              <a:buNone/>
            </a:pPr>
            <a:r>
              <a:rPr lang="en-GB" sz="1800"/>
              <a:t>additive attention</a:t>
            </a:r>
          </a:p>
          <a:p>
            <a:pPr lvl="0">
              <a:spcBef>
                <a:spcPts val="0"/>
              </a:spcBef>
              <a:buNone/>
            </a:pPr>
            <a:r>
              <a:rPr lang="en-GB" sz="1800"/>
              <a:t>dim(</a:t>
            </a:r>
            <a:r>
              <a:rPr lang="en-GB" sz="1800" i="1"/>
              <a:t>h</a:t>
            </a:r>
            <a:r>
              <a:rPr lang="en-GB" sz="1800"/>
              <a:t>) != dim(</a:t>
            </a:r>
            <a:r>
              <a:rPr lang="en-GB" sz="1800" i="1"/>
              <a:t>f</a:t>
            </a:r>
            <a:r>
              <a:rPr lang="en-GB" sz="1800"/>
              <a:t>)</a:t>
            </a:r>
          </a:p>
        </p:txBody>
      </p:sp>
      <p:sp>
        <p:nvSpPr>
          <p:cNvPr id="189" name="Shape 189"/>
          <p:cNvSpPr txBox="1"/>
          <p:nvPr/>
        </p:nvSpPr>
        <p:spPr>
          <a:xfrm>
            <a:off x="6911275" y="2689204"/>
            <a:ext cx="2304900" cy="524400"/>
          </a:xfrm>
          <a:prstGeom prst="rect">
            <a:avLst/>
          </a:prstGeom>
          <a:noFill/>
          <a:ln>
            <a:noFill/>
          </a:ln>
        </p:spPr>
        <p:txBody>
          <a:bodyPr lIns="91425" tIns="91425" rIns="91425" bIns="91425" anchor="t" anchorCtr="0">
            <a:noAutofit/>
          </a:bodyPr>
          <a:lstStyle/>
          <a:p>
            <a:pPr lvl="0">
              <a:spcBef>
                <a:spcPts val="0"/>
              </a:spcBef>
              <a:buNone/>
            </a:pPr>
            <a:r>
              <a:rPr lang="en-GB" sz="1800"/>
              <a:t>multiplicative attention</a:t>
            </a:r>
          </a:p>
          <a:p>
            <a:pPr lvl="0">
              <a:spcBef>
                <a:spcPts val="0"/>
              </a:spcBef>
              <a:buNone/>
            </a:pPr>
            <a:r>
              <a:rPr lang="en-GB" sz="1800"/>
              <a:t>dim(</a:t>
            </a:r>
            <a:r>
              <a:rPr lang="en-GB" sz="1800" i="1"/>
              <a:t>h</a:t>
            </a:r>
            <a:r>
              <a:rPr lang="en-GB" sz="1800"/>
              <a:t>) = dim(</a:t>
            </a:r>
            <a:r>
              <a:rPr lang="en-GB" sz="1800" i="1"/>
              <a:t>f</a:t>
            </a:r>
            <a:r>
              <a:rPr lang="en-GB" sz="1800"/>
              <a:t>)</a:t>
            </a:r>
          </a:p>
        </p:txBody>
      </p:sp>
      <p:sp>
        <p:nvSpPr>
          <p:cNvPr id="190" name="Shape 190"/>
          <p:cNvSpPr/>
          <p:nvPr/>
        </p:nvSpPr>
        <p:spPr>
          <a:xfrm>
            <a:off x="6605650" y="2689200"/>
            <a:ext cx="170700" cy="786900"/>
          </a:xfrm>
          <a:prstGeom prst="rightBrace">
            <a:avLst>
              <a:gd name="adj1" fmla="val 8333"/>
              <a:gd name="adj2" fmla="val 50000"/>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1" name="Shape 191"/>
          <p:cNvSpPr txBox="1"/>
          <p:nvPr/>
        </p:nvSpPr>
        <p:spPr>
          <a:xfrm>
            <a:off x="6139150" y="2631009"/>
            <a:ext cx="466500" cy="363000"/>
          </a:xfrm>
          <a:prstGeom prst="rect">
            <a:avLst/>
          </a:prstGeom>
          <a:noFill/>
          <a:ln>
            <a:noFill/>
          </a:ln>
        </p:spPr>
        <p:txBody>
          <a:bodyPr lIns="91425" tIns="91425" rIns="91425" bIns="91425" anchor="t" anchorCtr="0">
            <a:noAutofit/>
          </a:bodyPr>
          <a:lstStyle/>
          <a:p>
            <a:pPr lvl="0">
              <a:spcBef>
                <a:spcPts val="0"/>
              </a:spcBef>
              <a:buNone/>
            </a:pPr>
            <a:r>
              <a:rPr lang="en-GB" sz="1800" dirty="0"/>
              <a:t>[1]</a:t>
            </a:r>
          </a:p>
        </p:txBody>
      </p:sp>
      <p:sp>
        <p:nvSpPr>
          <p:cNvPr id="192" name="Shape 192"/>
          <p:cNvSpPr txBox="1"/>
          <p:nvPr/>
        </p:nvSpPr>
        <p:spPr>
          <a:xfrm>
            <a:off x="5009675" y="3179315"/>
            <a:ext cx="466500" cy="363000"/>
          </a:xfrm>
          <a:prstGeom prst="rect">
            <a:avLst/>
          </a:prstGeom>
          <a:noFill/>
          <a:ln>
            <a:noFill/>
          </a:ln>
        </p:spPr>
        <p:txBody>
          <a:bodyPr lIns="91425" tIns="91425" rIns="91425" bIns="91425" anchor="t" anchorCtr="0">
            <a:noAutofit/>
          </a:bodyPr>
          <a:lstStyle/>
          <a:p>
            <a:pPr lvl="0" rtl="0">
              <a:spcBef>
                <a:spcPts val="0"/>
              </a:spcBef>
              <a:buNone/>
            </a:pPr>
            <a:r>
              <a:rPr lang="en-GB" sz="1800" dirty="0"/>
              <a:t>[2]</a:t>
            </a:r>
          </a:p>
        </p:txBody>
      </p:sp>
      <p:sp>
        <p:nvSpPr>
          <p:cNvPr id="193" name="Shape 193"/>
          <p:cNvSpPr txBox="1"/>
          <p:nvPr/>
        </p:nvSpPr>
        <p:spPr>
          <a:xfrm>
            <a:off x="5009675" y="3724407"/>
            <a:ext cx="466500" cy="363000"/>
          </a:xfrm>
          <a:prstGeom prst="rect">
            <a:avLst/>
          </a:prstGeom>
          <a:noFill/>
          <a:ln>
            <a:noFill/>
          </a:ln>
        </p:spPr>
        <p:txBody>
          <a:bodyPr lIns="91425" tIns="91425" rIns="91425" bIns="91425" anchor="t" anchorCtr="0">
            <a:noAutofit/>
          </a:bodyPr>
          <a:lstStyle/>
          <a:p>
            <a:pPr lvl="0" rtl="0">
              <a:spcBef>
                <a:spcPts val="0"/>
              </a:spcBef>
              <a:buNone/>
            </a:pPr>
            <a:r>
              <a:rPr lang="en-GB" sz="1800" dirty="0"/>
              <a:t>[3]</a:t>
            </a:r>
          </a:p>
        </p:txBody>
      </p:sp>
      <p:sp>
        <p:nvSpPr>
          <p:cNvPr id="194" name="Shape 194"/>
          <p:cNvSpPr txBox="1"/>
          <p:nvPr/>
        </p:nvSpPr>
        <p:spPr>
          <a:xfrm>
            <a:off x="0" y="4432625"/>
            <a:ext cx="8409600" cy="789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None/>
            </a:pPr>
            <a:r>
              <a:rPr lang="en-GB" sz="1200">
                <a:solidFill>
                  <a:srgbClr val="666666"/>
                </a:solidFill>
              </a:rPr>
              <a:t>[1] Bahdanau et al. "Neural Machine Translation by Jointly Learning to Align and Translate", 2014</a:t>
            </a:r>
          </a:p>
          <a:p>
            <a:pPr marL="0" marR="0" lvl="0" indent="0" algn="l" rtl="0">
              <a:lnSpc>
                <a:spcPct val="100000"/>
              </a:lnSpc>
              <a:spcBef>
                <a:spcPts val="0"/>
              </a:spcBef>
              <a:spcAft>
                <a:spcPts val="0"/>
              </a:spcAft>
              <a:buNone/>
            </a:pPr>
            <a:r>
              <a:rPr lang="en-GB" sz="1200">
                <a:solidFill>
                  <a:srgbClr val="666666"/>
                </a:solidFill>
              </a:rPr>
              <a:t>[2] Luong et al. "Effective approaches to attention-based neural machine translation", 2015</a:t>
            </a:r>
          </a:p>
          <a:p>
            <a:pPr marL="0" marR="0" lvl="0" indent="0" algn="l" rtl="0">
              <a:lnSpc>
                <a:spcPct val="100000"/>
              </a:lnSpc>
              <a:spcBef>
                <a:spcPts val="0"/>
              </a:spcBef>
              <a:spcAft>
                <a:spcPts val="0"/>
              </a:spcAft>
              <a:buNone/>
            </a:pPr>
            <a:r>
              <a:rPr lang="en-GB" sz="1200">
                <a:solidFill>
                  <a:srgbClr val="666666"/>
                </a:solidFill>
              </a:rPr>
              <a:t>[3] </a:t>
            </a:r>
            <a:r>
              <a:rPr lang="en-GB" sz="1200">
                <a:solidFill>
                  <a:srgbClr val="666666"/>
                </a:solidFill>
                <a:hlinkClick r:id="rId6"/>
              </a:rPr>
              <a:t>Vaswani et al. "Attention Is All You Need", 2017</a:t>
            </a:r>
          </a:p>
        </p:txBody>
      </p:sp>
      <p:pic>
        <p:nvPicPr>
          <p:cNvPr id="195" name="Shape 195"/>
          <p:cNvPicPr preferRelativeResize="0"/>
          <p:nvPr/>
        </p:nvPicPr>
        <p:blipFill>
          <a:blip r:embed="rId7">
            <a:alphaModFix/>
          </a:blip>
          <a:stretch>
            <a:fillRect/>
          </a:stretch>
        </p:blipFill>
        <p:spPr>
          <a:xfrm>
            <a:off x="547224" y="853428"/>
            <a:ext cx="2491473" cy="242596"/>
          </a:xfrm>
          <a:prstGeom prst="rect">
            <a:avLst/>
          </a:prstGeom>
          <a:noFill/>
          <a:ln>
            <a:noFill/>
          </a:ln>
        </p:spPr>
      </p:pic>
      <p:pic>
        <p:nvPicPr>
          <p:cNvPr id="196" name="Shape 196"/>
          <p:cNvPicPr preferRelativeResize="0"/>
          <p:nvPr/>
        </p:nvPicPr>
        <p:blipFill>
          <a:blip r:embed="rId8">
            <a:alphaModFix/>
          </a:blip>
          <a:stretch>
            <a:fillRect/>
          </a:stretch>
        </p:blipFill>
        <p:spPr>
          <a:xfrm>
            <a:off x="523200" y="1140012"/>
            <a:ext cx="2539531"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Outline</a:t>
            </a:r>
          </a:p>
        </p:txBody>
      </p:sp>
      <p:sp>
        <p:nvSpPr>
          <p:cNvPr id="202" name="Shape 202"/>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Attention as a latent variable model</a:t>
            </a:r>
          </a:p>
          <a:p>
            <a:pPr marL="457200" lvl="0" indent="-228600" rtl="0">
              <a:spcBef>
                <a:spcPts val="0"/>
              </a:spcBef>
              <a:buChar char="●"/>
            </a:pPr>
            <a:r>
              <a:rPr lang="en-GB"/>
              <a:t>Hard &amp; soft attention for image captioning</a:t>
            </a:r>
          </a:p>
          <a:p>
            <a:pPr marL="914400" lvl="1" indent="-228600" rtl="0">
              <a:spcBef>
                <a:spcPts val="0"/>
              </a:spcBef>
              <a:buChar char="○"/>
            </a:pPr>
            <a:r>
              <a:rPr lang="en-GB" b="1"/>
              <a:t>Training hard attention: REINFORCE, improved methods</a:t>
            </a:r>
          </a:p>
          <a:p>
            <a:pPr marL="914400" lvl="1" indent="-228600" rtl="0">
              <a:spcBef>
                <a:spcPts val="0"/>
              </a:spcBef>
              <a:buChar char="○"/>
            </a:pPr>
            <a:r>
              <a:rPr lang="en-GB"/>
              <a:t>Soft attention for image captioning</a:t>
            </a:r>
          </a:p>
          <a:p>
            <a:pPr marL="457200" lvl="0" indent="-228600" rtl="0">
              <a:spcBef>
                <a:spcPts val="0"/>
              </a:spcBef>
              <a:buChar char="●"/>
            </a:pPr>
            <a:r>
              <a:rPr lang="en-GB"/>
              <a:t>Soft attention for neural machine translation</a:t>
            </a:r>
          </a:p>
          <a:p>
            <a:pPr marL="914400" lvl="1" indent="-228600" rtl="0">
              <a:spcBef>
                <a:spcPts val="0"/>
              </a:spcBef>
              <a:buChar char="○"/>
            </a:pPr>
            <a:r>
              <a:rPr lang="en-GB"/>
              <a:t>With LSTMs</a:t>
            </a:r>
          </a:p>
          <a:p>
            <a:pPr marL="914400" lvl="1" indent="-228600" rtl="0">
              <a:spcBef>
                <a:spcPts val="0"/>
              </a:spcBef>
              <a:buChar char="○"/>
            </a:pPr>
            <a:r>
              <a:rPr lang="en-GB"/>
              <a:t>Or without! Attention Is All You Need!</a:t>
            </a:r>
          </a:p>
          <a:p>
            <a:pPr marL="457200" lvl="0" indent="-228600" rtl="0">
              <a:spcBef>
                <a:spcPts val="0"/>
              </a:spcBef>
              <a:buChar char="●"/>
            </a:pPr>
            <a:r>
              <a:rPr lang="en-GB"/>
              <a:t>Soft attention for image classification</a:t>
            </a:r>
          </a:p>
          <a:p>
            <a:pPr marL="914400" lvl="1" indent="-228600" rtl="0">
              <a:spcBef>
                <a:spcPts val="0"/>
              </a:spcBef>
              <a:buChar char="○"/>
            </a:pPr>
            <a:r>
              <a:rPr lang="en-GB"/>
              <a:t>Spatial Transformer Networks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Training hard attention</a:t>
            </a:r>
          </a:p>
        </p:txBody>
      </p:sp>
      <p:sp>
        <p:nvSpPr>
          <p:cNvPr id="208" name="Shape 208"/>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1000"/>
              </a:spcBef>
              <a:buChar char="●"/>
            </a:pPr>
            <a:r>
              <a:rPr lang="en-GB"/>
              <a:t>Training objective: evidence lower bound</a:t>
            </a:r>
          </a:p>
          <a:p>
            <a:pPr lvl="0" rtl="0">
              <a:spcBef>
                <a:spcPts val="0"/>
              </a:spcBef>
              <a:buNone/>
            </a:pPr>
            <a:endParaRPr/>
          </a:p>
          <a:p>
            <a:pPr lvl="0" rtl="0">
              <a:spcBef>
                <a:spcPts val="0"/>
              </a:spcBef>
              <a:buNone/>
            </a:pPr>
            <a:endParaRPr/>
          </a:p>
          <a:p>
            <a:pPr marL="457200" lvl="0" indent="-228600" rtl="0">
              <a:spcBef>
                <a:spcPts val="0"/>
              </a:spcBef>
              <a:buChar char="●"/>
            </a:pPr>
            <a:r>
              <a:rPr lang="en-GB"/>
              <a:t>Monte-Carlo sampling: unbiased estimate of the objective</a:t>
            </a:r>
          </a:p>
          <a:p>
            <a:pPr lvl="0" rtl="0">
              <a:spcBef>
                <a:spcPts val="0"/>
              </a:spcBef>
              <a:buNone/>
            </a:pPr>
            <a:r>
              <a:rPr lang="en-GB"/>
              <a:t/>
            </a:r>
            <a:br>
              <a:rPr lang="en-GB"/>
            </a:br>
            <a:endParaRPr lang="en-GB"/>
          </a:p>
          <a:p>
            <a:pPr marL="457200" lvl="0" indent="-228600" rtl="0">
              <a:spcBef>
                <a:spcPts val="1000"/>
              </a:spcBef>
              <a:buChar char="●"/>
            </a:pPr>
            <a:r>
              <a:rPr lang="en-GB"/>
              <a:t>REINFORCE for computing the gradients</a:t>
            </a:r>
          </a:p>
        </p:txBody>
      </p:sp>
      <p:pic>
        <p:nvPicPr>
          <p:cNvPr id="209" name="Shape 209"/>
          <p:cNvPicPr preferRelativeResize="0"/>
          <p:nvPr/>
        </p:nvPicPr>
        <p:blipFill>
          <a:blip r:embed="rId3">
            <a:alphaModFix/>
          </a:blip>
          <a:stretch>
            <a:fillRect/>
          </a:stretch>
        </p:blipFill>
        <p:spPr>
          <a:xfrm>
            <a:off x="575325" y="1356761"/>
            <a:ext cx="6383753" cy="936200"/>
          </a:xfrm>
          <a:prstGeom prst="rect">
            <a:avLst/>
          </a:prstGeom>
          <a:noFill/>
          <a:ln>
            <a:noFill/>
          </a:ln>
        </p:spPr>
      </p:pic>
      <p:pic>
        <p:nvPicPr>
          <p:cNvPr id="210" name="Shape 210"/>
          <p:cNvPicPr preferRelativeResize="0"/>
          <p:nvPr/>
        </p:nvPicPr>
        <p:blipFill>
          <a:blip r:embed="rId4">
            <a:alphaModFix/>
          </a:blip>
          <a:stretch>
            <a:fillRect/>
          </a:stretch>
        </p:blipFill>
        <p:spPr>
          <a:xfrm>
            <a:off x="575325" y="2897673"/>
            <a:ext cx="5162010" cy="767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65081" y="1429374"/>
            <a:ext cx="9067170" cy="2021782"/>
          </a:xfrm>
          <a:prstGeom prst="rect">
            <a:avLst/>
          </a:prstGeom>
          <a:noFill/>
          <a:ln>
            <a:noFill/>
          </a:ln>
        </p:spPr>
      </p:pic>
      <p:sp>
        <p:nvSpPr>
          <p:cNvPr id="216" name="Shape 216"/>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Computing gradients with REINFORCE</a:t>
            </a:r>
          </a:p>
        </p:txBody>
      </p:sp>
      <p:sp>
        <p:nvSpPr>
          <p:cNvPr id="217" name="Shape 217"/>
          <p:cNvSpPr txBox="1"/>
          <p:nvPr/>
        </p:nvSpPr>
        <p:spPr>
          <a:xfrm>
            <a:off x="6977825" y="2611475"/>
            <a:ext cx="2207400" cy="349500"/>
          </a:xfrm>
          <a:prstGeom prst="rect">
            <a:avLst/>
          </a:prstGeom>
          <a:noFill/>
          <a:ln>
            <a:noFill/>
          </a:ln>
        </p:spPr>
        <p:txBody>
          <a:bodyPr lIns="91425" tIns="91425" rIns="91425" bIns="91425" anchor="t" anchorCtr="0">
            <a:noAutofit/>
          </a:bodyPr>
          <a:lstStyle/>
          <a:p>
            <a:pPr lvl="0" algn="ctr">
              <a:spcBef>
                <a:spcPts val="0"/>
              </a:spcBef>
              <a:buNone/>
            </a:pPr>
            <a:r>
              <a:rPr lang="en-GB" sz="1500"/>
              <a:t>log-derivative trick</a:t>
            </a:r>
          </a:p>
        </p:txBody>
      </p:sp>
      <p:sp>
        <p:nvSpPr>
          <p:cNvPr id="218" name="Shape 218"/>
          <p:cNvSpPr txBox="1"/>
          <p:nvPr/>
        </p:nvSpPr>
        <p:spPr>
          <a:xfrm>
            <a:off x="1757750" y="3759075"/>
            <a:ext cx="974100" cy="426000"/>
          </a:xfrm>
          <a:prstGeom prst="rect">
            <a:avLst/>
          </a:prstGeom>
          <a:noFill/>
          <a:ln>
            <a:noFill/>
          </a:ln>
        </p:spPr>
        <p:txBody>
          <a:bodyPr lIns="91425" tIns="91425" rIns="91425" bIns="91425" anchor="t" anchorCtr="0">
            <a:noAutofit/>
          </a:bodyPr>
          <a:lstStyle/>
          <a:p>
            <a:pPr lvl="0" algn="ctr" rtl="0">
              <a:spcBef>
                <a:spcPts val="0"/>
              </a:spcBef>
              <a:buNone/>
            </a:pPr>
            <a:r>
              <a:rPr lang="en-GB" sz="1600" b="1"/>
              <a:t>reward</a:t>
            </a:r>
          </a:p>
        </p:txBody>
      </p:sp>
      <p:cxnSp>
        <p:nvCxnSpPr>
          <p:cNvPr id="219" name="Shape 219"/>
          <p:cNvCxnSpPr/>
          <p:nvPr/>
        </p:nvCxnSpPr>
        <p:spPr>
          <a:xfrm rot="10800000" flipH="1">
            <a:off x="8078825" y="2417128"/>
            <a:ext cx="5400" cy="307200"/>
          </a:xfrm>
          <a:prstGeom prst="straightConnector1">
            <a:avLst/>
          </a:prstGeom>
          <a:noFill/>
          <a:ln w="19050" cap="flat" cmpd="sng">
            <a:solidFill>
              <a:srgbClr val="000000"/>
            </a:solidFill>
            <a:prstDash val="solid"/>
            <a:round/>
            <a:headEnd type="none" w="lg" len="lg"/>
            <a:tailEnd type="triangle" w="lg" len="lg"/>
          </a:ln>
        </p:spPr>
      </p:cxnSp>
      <p:cxnSp>
        <p:nvCxnSpPr>
          <p:cNvPr id="220" name="Shape 220"/>
          <p:cNvCxnSpPr/>
          <p:nvPr/>
        </p:nvCxnSpPr>
        <p:spPr>
          <a:xfrm rot="10800000">
            <a:off x="1971650" y="3451850"/>
            <a:ext cx="229800" cy="399900"/>
          </a:xfrm>
          <a:prstGeom prst="straightConnector1">
            <a:avLst/>
          </a:prstGeom>
          <a:noFill/>
          <a:ln w="19050" cap="flat" cmpd="sng">
            <a:solidFill>
              <a:srgbClr val="000000"/>
            </a:solidFill>
            <a:prstDash val="solid"/>
            <a:round/>
            <a:headEnd type="none" w="lg" len="lg"/>
            <a:tailEnd type="triangle" w="lg" len="lg"/>
          </a:ln>
        </p:spPr>
      </p:cxnSp>
      <p:sp>
        <p:nvSpPr>
          <p:cNvPr id="221" name="Shape 221"/>
          <p:cNvSpPr txBox="1"/>
          <p:nvPr/>
        </p:nvSpPr>
        <p:spPr>
          <a:xfrm>
            <a:off x="0" y="4187325"/>
            <a:ext cx="8446800" cy="768300"/>
          </a:xfrm>
          <a:prstGeom prst="rect">
            <a:avLst/>
          </a:prstGeom>
          <a:noFill/>
          <a:ln>
            <a:noFill/>
          </a:ln>
        </p:spPr>
        <p:txBody>
          <a:bodyPr lIns="91425" tIns="91425" rIns="91425" bIns="91425" anchor="t" anchorCtr="0">
            <a:noAutofit/>
          </a:bodyPr>
          <a:lstStyle/>
          <a:p>
            <a:pPr lvl="0">
              <a:lnSpc>
                <a:spcPct val="150000"/>
              </a:lnSpc>
              <a:spcBef>
                <a:spcPts val="0"/>
              </a:spcBef>
              <a:buNone/>
            </a:pPr>
            <a:r>
              <a:rPr lang="en-GB" sz="1800"/>
              <a:t>The expectation can be approximated by Monte-Carlo sampling!</a:t>
            </a:r>
            <a:br>
              <a:rPr lang="en-GB" sz="1800"/>
            </a:br>
            <a:r>
              <a:rPr lang="en-GB" sz="1800"/>
              <a:t>Unbiased!</a:t>
            </a:r>
            <a:r>
              <a:rPr lang="en-GB" sz="1800" b="1"/>
              <a:t> </a:t>
            </a:r>
            <a:r>
              <a:rPr lang="en-GB" sz="1800"/>
              <a:t>But very high variance → hard to train :(</a:t>
            </a:r>
          </a:p>
        </p:txBody>
      </p:sp>
      <p:pic>
        <p:nvPicPr>
          <p:cNvPr id="222" name="Shape 222"/>
          <p:cNvPicPr preferRelativeResize="0"/>
          <p:nvPr/>
        </p:nvPicPr>
        <p:blipFill>
          <a:blip r:embed="rId4">
            <a:alphaModFix/>
          </a:blip>
          <a:stretch>
            <a:fillRect/>
          </a:stretch>
        </p:blipFill>
        <p:spPr>
          <a:xfrm>
            <a:off x="967100" y="729627"/>
            <a:ext cx="6586399" cy="307199"/>
          </a:xfrm>
          <a:prstGeom prst="rect">
            <a:avLst/>
          </a:prstGeom>
          <a:noFill/>
          <a:ln>
            <a:noFill/>
          </a:ln>
        </p:spPr>
      </p:pic>
      <p:sp>
        <p:nvSpPr>
          <p:cNvPr id="223" name="Shape 223"/>
          <p:cNvSpPr txBox="1"/>
          <p:nvPr/>
        </p:nvSpPr>
        <p:spPr>
          <a:xfrm>
            <a:off x="65075" y="3767500"/>
            <a:ext cx="1543799" cy="426000"/>
          </a:xfrm>
          <a:prstGeom prst="rect">
            <a:avLst/>
          </a:prstGeom>
          <a:noFill/>
          <a:ln>
            <a:noFill/>
          </a:ln>
        </p:spPr>
        <p:txBody>
          <a:bodyPr lIns="91425" tIns="91425" rIns="91425" bIns="91425" anchor="t" anchorCtr="0">
            <a:noAutofit/>
          </a:bodyPr>
          <a:lstStyle/>
          <a:p>
            <a:pPr lvl="0">
              <a:spcBef>
                <a:spcPts val="0"/>
              </a:spcBef>
              <a:buNone/>
            </a:pPr>
            <a:r>
              <a:rPr lang="en-GB" sz="1600"/>
              <a:t>strategy/policy</a:t>
            </a:r>
          </a:p>
        </p:txBody>
      </p:sp>
      <p:cxnSp>
        <p:nvCxnSpPr>
          <p:cNvPr id="224" name="Shape 224"/>
          <p:cNvCxnSpPr>
            <a:stCxn id="223" idx="0"/>
          </p:cNvCxnSpPr>
          <p:nvPr/>
        </p:nvCxnSpPr>
        <p:spPr>
          <a:xfrm rot="10800000">
            <a:off x="746975" y="3489400"/>
            <a:ext cx="90000" cy="278100"/>
          </a:xfrm>
          <a:prstGeom prst="straightConnector1">
            <a:avLst/>
          </a:prstGeom>
          <a:noFill/>
          <a:ln w="19050" cap="flat" cmpd="sng">
            <a:solidFill>
              <a:srgbClr val="000000"/>
            </a:solidFill>
            <a:prstDash val="solid"/>
            <a:round/>
            <a:headEnd type="none" w="lg" len="lg"/>
            <a:tailEnd type="triangle" w="lg" len="lg"/>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Why is the variance high?</a:t>
            </a:r>
          </a:p>
        </p:txBody>
      </p:sp>
      <p:pic>
        <p:nvPicPr>
          <p:cNvPr id="230" name="Shape 230"/>
          <p:cNvPicPr preferRelativeResize="0"/>
          <p:nvPr/>
        </p:nvPicPr>
        <p:blipFill>
          <a:blip r:embed="rId3">
            <a:alphaModFix/>
          </a:blip>
          <a:stretch>
            <a:fillRect/>
          </a:stretch>
        </p:blipFill>
        <p:spPr>
          <a:xfrm>
            <a:off x="6211687" y="3045912"/>
            <a:ext cx="2166609" cy="186375"/>
          </a:xfrm>
          <a:prstGeom prst="rect">
            <a:avLst/>
          </a:prstGeom>
          <a:noFill/>
          <a:ln>
            <a:noFill/>
          </a:ln>
        </p:spPr>
      </p:pic>
      <p:pic>
        <p:nvPicPr>
          <p:cNvPr id="231" name="Shape 231"/>
          <p:cNvPicPr preferRelativeResize="0"/>
          <p:nvPr/>
        </p:nvPicPr>
        <p:blipFill>
          <a:blip r:embed="rId4">
            <a:alphaModFix/>
          </a:blip>
          <a:stretch>
            <a:fillRect/>
          </a:stretch>
        </p:blipFill>
        <p:spPr>
          <a:xfrm>
            <a:off x="6211700" y="2076625"/>
            <a:ext cx="1741441" cy="186375"/>
          </a:xfrm>
          <a:prstGeom prst="rect">
            <a:avLst/>
          </a:prstGeom>
          <a:noFill/>
          <a:ln>
            <a:noFill/>
          </a:ln>
        </p:spPr>
      </p:pic>
      <p:pic>
        <p:nvPicPr>
          <p:cNvPr id="232" name="Shape 232"/>
          <p:cNvPicPr preferRelativeResize="0"/>
          <p:nvPr/>
        </p:nvPicPr>
        <p:blipFill>
          <a:blip r:embed="rId5">
            <a:alphaModFix/>
          </a:blip>
          <a:stretch>
            <a:fillRect/>
          </a:stretch>
        </p:blipFill>
        <p:spPr>
          <a:xfrm>
            <a:off x="6211700" y="1193375"/>
            <a:ext cx="2219027" cy="186375"/>
          </a:xfrm>
          <a:prstGeom prst="rect">
            <a:avLst/>
          </a:prstGeom>
          <a:noFill/>
          <a:ln>
            <a:noFill/>
          </a:ln>
        </p:spPr>
      </p:pic>
      <p:pic>
        <p:nvPicPr>
          <p:cNvPr id="233" name="Shape 233"/>
          <p:cNvPicPr preferRelativeResize="0"/>
          <p:nvPr/>
        </p:nvPicPr>
        <p:blipFill>
          <a:blip r:embed="rId6">
            <a:alphaModFix/>
          </a:blip>
          <a:stretch>
            <a:fillRect/>
          </a:stretch>
        </p:blipFill>
        <p:spPr>
          <a:xfrm>
            <a:off x="116624" y="1084774"/>
            <a:ext cx="5647820" cy="27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Reward baselines</a:t>
            </a:r>
          </a:p>
        </p:txBody>
      </p:sp>
      <p:sp>
        <p:nvSpPr>
          <p:cNvPr id="239" name="Shape 239"/>
          <p:cNvSpPr txBox="1"/>
          <p:nvPr/>
        </p:nvSpPr>
        <p:spPr>
          <a:xfrm>
            <a:off x="265700" y="3391675"/>
            <a:ext cx="3322500" cy="368100"/>
          </a:xfrm>
          <a:prstGeom prst="rect">
            <a:avLst/>
          </a:prstGeom>
          <a:noFill/>
          <a:ln>
            <a:noFill/>
          </a:ln>
        </p:spPr>
        <p:txBody>
          <a:bodyPr lIns="91425" tIns="91425" rIns="91425" bIns="91425" anchor="t" anchorCtr="0">
            <a:noAutofit/>
          </a:bodyPr>
          <a:lstStyle/>
          <a:p>
            <a:pPr lvl="0">
              <a:spcBef>
                <a:spcPts val="0"/>
              </a:spcBef>
              <a:buNone/>
            </a:pPr>
            <a:r>
              <a:rPr lang="en-GB" sz="1600"/>
              <a:t>Requirement for a good baseline:</a:t>
            </a:r>
          </a:p>
        </p:txBody>
      </p:sp>
      <p:sp>
        <p:nvSpPr>
          <p:cNvPr id="240" name="Shape 240"/>
          <p:cNvSpPr txBox="1"/>
          <p:nvPr/>
        </p:nvSpPr>
        <p:spPr>
          <a:xfrm>
            <a:off x="311700" y="3897875"/>
            <a:ext cx="8192700" cy="963600"/>
          </a:xfrm>
          <a:prstGeom prst="rect">
            <a:avLst/>
          </a:prstGeom>
          <a:noFill/>
          <a:ln>
            <a:noFill/>
          </a:ln>
        </p:spPr>
        <p:txBody>
          <a:bodyPr lIns="91425" tIns="91425" rIns="91425" bIns="91425" anchor="t" anchorCtr="0">
            <a:noAutofit/>
          </a:bodyPr>
          <a:lstStyle/>
          <a:p>
            <a:pPr marL="457200" lvl="0" indent="-330200" rtl="0">
              <a:spcBef>
                <a:spcPts val="0"/>
              </a:spcBef>
              <a:buSzPct val="100000"/>
              <a:buChar char="●"/>
            </a:pPr>
            <a:r>
              <a:rPr lang="en-GB" sz="1600" i="1"/>
              <a:t>c </a:t>
            </a:r>
            <a:r>
              <a:rPr lang="en-GB" sz="1600"/>
              <a:t>is a constant, an exponential moving average of </a:t>
            </a:r>
          </a:p>
          <a:p>
            <a:pPr marL="457200" lvl="0" indent="-330200">
              <a:spcBef>
                <a:spcPts val="1000"/>
              </a:spcBef>
              <a:buSzPct val="100000"/>
              <a:buChar char="●"/>
            </a:pPr>
            <a:r>
              <a:rPr lang="en-GB" sz="1600"/>
              <a:t>Neural network as a baseline</a:t>
            </a:r>
          </a:p>
        </p:txBody>
      </p:sp>
      <p:sp>
        <p:nvSpPr>
          <p:cNvPr id="241" name="Shape 241"/>
          <p:cNvSpPr txBox="1"/>
          <p:nvPr/>
        </p:nvSpPr>
        <p:spPr>
          <a:xfrm>
            <a:off x="4011772" y="2929400"/>
            <a:ext cx="1732200" cy="286200"/>
          </a:xfrm>
          <a:prstGeom prst="rect">
            <a:avLst/>
          </a:prstGeom>
          <a:noFill/>
          <a:ln>
            <a:noFill/>
          </a:ln>
        </p:spPr>
        <p:txBody>
          <a:bodyPr lIns="91425" tIns="91425" rIns="91425" bIns="91425" anchor="t" anchorCtr="0">
            <a:noAutofit/>
          </a:bodyPr>
          <a:lstStyle/>
          <a:p>
            <a:pPr lvl="0" algn="ctr">
              <a:spcBef>
                <a:spcPts val="0"/>
              </a:spcBef>
              <a:buNone/>
            </a:pPr>
            <a:r>
              <a:rPr lang="en-GB"/>
              <a:t>reward baseline</a:t>
            </a:r>
          </a:p>
        </p:txBody>
      </p:sp>
      <p:cxnSp>
        <p:nvCxnSpPr>
          <p:cNvPr id="242" name="Shape 242"/>
          <p:cNvCxnSpPr/>
          <p:nvPr/>
        </p:nvCxnSpPr>
        <p:spPr>
          <a:xfrm rot="10800000">
            <a:off x="4883275" y="2782025"/>
            <a:ext cx="0" cy="234900"/>
          </a:xfrm>
          <a:prstGeom prst="straightConnector1">
            <a:avLst/>
          </a:prstGeom>
          <a:noFill/>
          <a:ln w="9525" cap="flat" cmpd="sng">
            <a:solidFill>
              <a:srgbClr val="000000"/>
            </a:solidFill>
            <a:prstDash val="solid"/>
            <a:round/>
            <a:headEnd type="none" w="lg" len="lg"/>
            <a:tailEnd type="triangle" w="lg" len="lg"/>
          </a:ln>
        </p:spPr>
      </p:cxnSp>
      <p:pic>
        <p:nvPicPr>
          <p:cNvPr id="243" name="Shape 243"/>
          <p:cNvPicPr preferRelativeResize="0"/>
          <p:nvPr/>
        </p:nvPicPr>
        <p:blipFill>
          <a:blip r:embed="rId3">
            <a:alphaModFix/>
          </a:blip>
          <a:stretch>
            <a:fillRect/>
          </a:stretch>
        </p:blipFill>
        <p:spPr>
          <a:xfrm>
            <a:off x="5402300" y="3976893"/>
            <a:ext cx="2177950" cy="286200"/>
          </a:xfrm>
          <a:prstGeom prst="rect">
            <a:avLst/>
          </a:prstGeom>
          <a:noFill/>
          <a:ln>
            <a:noFill/>
          </a:ln>
        </p:spPr>
      </p:pic>
      <p:pic>
        <p:nvPicPr>
          <p:cNvPr id="244" name="Shape 244"/>
          <p:cNvPicPr preferRelativeResize="0"/>
          <p:nvPr/>
        </p:nvPicPr>
        <p:blipFill>
          <a:blip r:embed="rId4">
            <a:alphaModFix/>
          </a:blip>
          <a:stretch>
            <a:fillRect/>
          </a:stretch>
        </p:blipFill>
        <p:spPr>
          <a:xfrm>
            <a:off x="3461000" y="3453174"/>
            <a:ext cx="3301511" cy="286175"/>
          </a:xfrm>
          <a:prstGeom prst="rect">
            <a:avLst/>
          </a:prstGeom>
          <a:noFill/>
          <a:ln>
            <a:noFill/>
          </a:ln>
        </p:spPr>
      </p:pic>
      <p:pic>
        <p:nvPicPr>
          <p:cNvPr id="245" name="Shape 245"/>
          <p:cNvPicPr preferRelativeResize="0"/>
          <p:nvPr/>
        </p:nvPicPr>
        <p:blipFill>
          <a:blip r:embed="rId5">
            <a:alphaModFix/>
          </a:blip>
          <a:stretch>
            <a:fillRect/>
          </a:stretch>
        </p:blipFill>
        <p:spPr>
          <a:xfrm>
            <a:off x="780762" y="628198"/>
            <a:ext cx="6959066" cy="286175"/>
          </a:xfrm>
          <a:prstGeom prst="rect">
            <a:avLst/>
          </a:prstGeom>
          <a:noFill/>
          <a:ln>
            <a:noFill/>
          </a:ln>
        </p:spPr>
      </p:pic>
      <p:pic>
        <p:nvPicPr>
          <p:cNvPr id="246" name="Shape 246"/>
          <p:cNvPicPr preferRelativeResize="0"/>
          <p:nvPr/>
        </p:nvPicPr>
        <p:blipFill>
          <a:blip r:embed="rId6">
            <a:alphaModFix/>
          </a:blip>
          <a:stretch>
            <a:fillRect/>
          </a:stretch>
        </p:blipFill>
        <p:spPr>
          <a:xfrm>
            <a:off x="503575" y="2528586"/>
            <a:ext cx="8136841" cy="286200"/>
          </a:xfrm>
          <a:prstGeom prst="rect">
            <a:avLst/>
          </a:prstGeom>
          <a:noFill/>
          <a:ln>
            <a:noFill/>
          </a:ln>
        </p:spPr>
      </p:pic>
      <p:pic>
        <p:nvPicPr>
          <p:cNvPr id="247" name="Shape 247"/>
          <p:cNvPicPr preferRelativeResize="0"/>
          <p:nvPr/>
        </p:nvPicPr>
        <p:blipFill>
          <a:blip r:embed="rId7">
            <a:alphaModFix/>
          </a:blip>
          <a:stretch>
            <a:fillRect/>
          </a:stretch>
        </p:blipFill>
        <p:spPr>
          <a:xfrm>
            <a:off x="3605262" y="4297675"/>
            <a:ext cx="4285225" cy="416900"/>
          </a:xfrm>
          <a:prstGeom prst="rect">
            <a:avLst/>
          </a:prstGeom>
          <a:noFill/>
          <a:ln>
            <a:noFill/>
          </a:ln>
        </p:spPr>
      </p:pic>
      <p:pic>
        <p:nvPicPr>
          <p:cNvPr id="248" name="Shape 248"/>
          <p:cNvPicPr preferRelativeResize="0"/>
          <p:nvPr/>
        </p:nvPicPr>
        <p:blipFill>
          <a:blip r:embed="rId8">
            <a:alphaModFix/>
          </a:blip>
          <a:stretch>
            <a:fillRect/>
          </a:stretch>
        </p:blipFill>
        <p:spPr>
          <a:xfrm>
            <a:off x="636875" y="1146647"/>
            <a:ext cx="7246827" cy="1147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Revisit the example</a:t>
            </a:r>
          </a:p>
        </p:txBody>
      </p:sp>
      <p:pic>
        <p:nvPicPr>
          <p:cNvPr id="254" name="Shape 254"/>
          <p:cNvPicPr preferRelativeResize="0"/>
          <p:nvPr/>
        </p:nvPicPr>
        <p:blipFill>
          <a:blip r:embed="rId3">
            <a:alphaModFix/>
          </a:blip>
          <a:stretch>
            <a:fillRect/>
          </a:stretch>
        </p:blipFill>
        <p:spPr>
          <a:xfrm>
            <a:off x="6237912" y="2635187"/>
            <a:ext cx="2166609" cy="186375"/>
          </a:xfrm>
          <a:prstGeom prst="rect">
            <a:avLst/>
          </a:prstGeom>
          <a:noFill/>
          <a:ln>
            <a:noFill/>
          </a:ln>
        </p:spPr>
      </p:pic>
      <p:pic>
        <p:nvPicPr>
          <p:cNvPr id="255" name="Shape 255"/>
          <p:cNvPicPr preferRelativeResize="0"/>
          <p:nvPr/>
        </p:nvPicPr>
        <p:blipFill>
          <a:blip r:embed="rId4">
            <a:alphaModFix/>
          </a:blip>
          <a:stretch>
            <a:fillRect/>
          </a:stretch>
        </p:blipFill>
        <p:spPr>
          <a:xfrm>
            <a:off x="6211700" y="1618975"/>
            <a:ext cx="1741441" cy="186375"/>
          </a:xfrm>
          <a:prstGeom prst="rect">
            <a:avLst/>
          </a:prstGeom>
          <a:noFill/>
          <a:ln>
            <a:noFill/>
          </a:ln>
        </p:spPr>
      </p:pic>
      <p:pic>
        <p:nvPicPr>
          <p:cNvPr id="256" name="Shape 256"/>
          <p:cNvPicPr preferRelativeResize="0"/>
          <p:nvPr/>
        </p:nvPicPr>
        <p:blipFill>
          <a:blip r:embed="rId5">
            <a:alphaModFix/>
          </a:blip>
          <a:stretch>
            <a:fillRect/>
          </a:stretch>
        </p:blipFill>
        <p:spPr>
          <a:xfrm>
            <a:off x="6211700" y="1017500"/>
            <a:ext cx="2219027" cy="186375"/>
          </a:xfrm>
          <a:prstGeom prst="rect">
            <a:avLst/>
          </a:prstGeom>
          <a:noFill/>
          <a:ln>
            <a:noFill/>
          </a:ln>
        </p:spPr>
      </p:pic>
      <p:pic>
        <p:nvPicPr>
          <p:cNvPr id="257" name="Shape 257"/>
          <p:cNvPicPr preferRelativeResize="0"/>
          <p:nvPr/>
        </p:nvPicPr>
        <p:blipFill>
          <a:blip r:embed="rId6">
            <a:alphaModFix/>
          </a:blip>
          <a:stretch>
            <a:fillRect/>
          </a:stretch>
        </p:blipFill>
        <p:spPr>
          <a:xfrm>
            <a:off x="145449" y="699400"/>
            <a:ext cx="5619001" cy="2706125"/>
          </a:xfrm>
          <a:prstGeom prst="rect">
            <a:avLst/>
          </a:prstGeom>
          <a:noFill/>
          <a:ln>
            <a:noFill/>
          </a:ln>
        </p:spPr>
      </p:pic>
      <p:grpSp>
        <p:nvGrpSpPr>
          <p:cNvPr id="258" name="Shape 258"/>
          <p:cNvGrpSpPr/>
          <p:nvPr/>
        </p:nvGrpSpPr>
        <p:grpSpPr>
          <a:xfrm>
            <a:off x="62099" y="3695024"/>
            <a:ext cx="8918012" cy="1351550"/>
            <a:chOff x="62099" y="3695024"/>
            <a:chExt cx="8918012" cy="1351550"/>
          </a:xfrm>
        </p:grpSpPr>
        <p:pic>
          <p:nvPicPr>
            <p:cNvPr id="259" name="Shape 259"/>
            <p:cNvPicPr preferRelativeResize="0"/>
            <p:nvPr/>
          </p:nvPicPr>
          <p:blipFill>
            <a:blip r:embed="rId7">
              <a:alphaModFix/>
            </a:blip>
            <a:stretch>
              <a:fillRect/>
            </a:stretch>
          </p:blipFill>
          <p:spPr>
            <a:xfrm>
              <a:off x="8110437" y="4176900"/>
              <a:ext cx="869675" cy="869675"/>
            </a:xfrm>
            <a:prstGeom prst="rect">
              <a:avLst/>
            </a:prstGeom>
            <a:noFill/>
            <a:ln>
              <a:noFill/>
            </a:ln>
          </p:spPr>
        </p:pic>
        <p:pic>
          <p:nvPicPr>
            <p:cNvPr id="260" name="Shape 260"/>
            <p:cNvPicPr preferRelativeResize="0"/>
            <p:nvPr/>
          </p:nvPicPr>
          <p:blipFill>
            <a:blip r:embed="rId8">
              <a:alphaModFix/>
            </a:blip>
            <a:stretch>
              <a:fillRect/>
            </a:stretch>
          </p:blipFill>
          <p:spPr>
            <a:xfrm>
              <a:off x="6211700" y="3990525"/>
              <a:ext cx="1852098" cy="186375"/>
            </a:xfrm>
            <a:prstGeom prst="rect">
              <a:avLst/>
            </a:prstGeom>
            <a:noFill/>
            <a:ln>
              <a:noFill/>
            </a:ln>
          </p:spPr>
        </p:pic>
        <p:pic>
          <p:nvPicPr>
            <p:cNvPr id="261" name="Shape 261"/>
            <p:cNvPicPr preferRelativeResize="0"/>
            <p:nvPr/>
          </p:nvPicPr>
          <p:blipFill>
            <a:blip r:embed="rId9">
              <a:alphaModFix/>
            </a:blip>
            <a:stretch>
              <a:fillRect/>
            </a:stretch>
          </p:blipFill>
          <p:spPr>
            <a:xfrm>
              <a:off x="62099" y="3695024"/>
              <a:ext cx="5687324" cy="920025"/>
            </a:xfrm>
            <a:prstGeom prst="rect">
              <a:avLst/>
            </a:prstGeom>
            <a:noFill/>
            <a:ln>
              <a:noFill/>
            </a:ln>
          </p:spPr>
        </p:pic>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0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Shape 266"/>
          <p:cNvPicPr preferRelativeResize="0"/>
          <p:nvPr/>
        </p:nvPicPr>
        <p:blipFill>
          <a:blip r:embed="rId3">
            <a:alphaModFix/>
          </a:blip>
          <a:stretch>
            <a:fillRect/>
          </a:stretch>
        </p:blipFill>
        <p:spPr>
          <a:xfrm>
            <a:off x="2000811" y="286350"/>
            <a:ext cx="5142365" cy="4857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Techniques to improve training of hard attention</a:t>
            </a:r>
          </a:p>
        </p:txBody>
      </p:sp>
      <p:sp>
        <p:nvSpPr>
          <p:cNvPr id="272" name="Shape 272"/>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355600" rtl="0">
              <a:spcBef>
                <a:spcPts val="0"/>
              </a:spcBef>
              <a:buSzPct val="100000"/>
              <a:buChar char="●"/>
            </a:pPr>
            <a:r>
              <a:rPr lang="en-GB" sz="2000" dirty="0"/>
              <a:t>Use ADAM optimizer</a:t>
            </a:r>
          </a:p>
          <a:p>
            <a:pPr marL="914400" lvl="1" indent="-342900" rtl="0">
              <a:spcBef>
                <a:spcPts val="0"/>
              </a:spcBef>
              <a:buSzPct val="100000"/>
              <a:buChar char="○"/>
            </a:pPr>
            <a:r>
              <a:rPr lang="en-GB" sz="1800" dirty="0"/>
              <a:t>Automatically normalizes the variance of the gradients</a:t>
            </a:r>
          </a:p>
          <a:p>
            <a:pPr marL="457200" lvl="0" indent="-355600" rtl="0">
              <a:spcBef>
                <a:spcPts val="0"/>
              </a:spcBef>
              <a:buSzPct val="100000"/>
              <a:buChar char="●"/>
            </a:pPr>
            <a:r>
              <a:rPr lang="en-GB" sz="2000" dirty="0"/>
              <a:t>Replace the reward with something low-variance</a:t>
            </a:r>
          </a:p>
          <a:p>
            <a:pPr marL="914400" lvl="1" indent="-342900" rtl="0">
              <a:spcBef>
                <a:spcPts val="0"/>
              </a:spcBef>
              <a:buSzPct val="100000"/>
              <a:buChar char="○"/>
            </a:pPr>
            <a:r>
              <a:rPr lang="en-GB" sz="1800" dirty="0"/>
              <a:t>For classification: 1 for correct label, 0 otherwise</a:t>
            </a:r>
            <a:br>
              <a:rPr lang="en-GB" sz="1800" dirty="0"/>
            </a:br>
            <a:r>
              <a:rPr lang="en-GB" sz="1800" dirty="0"/>
              <a:t>(instead of correct label log-likelihood)</a:t>
            </a:r>
          </a:p>
          <a:p>
            <a:pPr marL="914400" lvl="1" indent="-342900" rtl="0">
              <a:spcBef>
                <a:spcPts val="0"/>
              </a:spcBef>
              <a:buSzPct val="100000"/>
              <a:buChar char="○"/>
            </a:pPr>
            <a:r>
              <a:rPr lang="en-GB" sz="1800" dirty="0"/>
              <a:t>Introduces bias :(</a:t>
            </a:r>
          </a:p>
          <a:p>
            <a:pPr marL="457200" lvl="0" indent="-355600" rtl="0">
              <a:spcBef>
                <a:spcPts val="0"/>
              </a:spcBef>
              <a:buSzPct val="100000"/>
              <a:buChar char="●"/>
            </a:pPr>
            <a:r>
              <a:rPr lang="en-GB" sz="2000" dirty="0"/>
              <a:t>Add entropy of              to the objective</a:t>
            </a:r>
          </a:p>
          <a:p>
            <a:pPr marL="914400" lvl="1" indent="-342900" rtl="0">
              <a:spcBef>
                <a:spcPts val="0"/>
              </a:spcBef>
              <a:buSzPct val="100000"/>
              <a:buChar char="○"/>
            </a:pPr>
            <a:r>
              <a:rPr lang="en-GB" sz="1800" dirty="0"/>
              <a:t>Avoid "overly confident" strategies</a:t>
            </a:r>
          </a:p>
          <a:p>
            <a:pPr marL="914400" lvl="1" indent="-342900" rtl="0">
              <a:spcBef>
                <a:spcPts val="0"/>
              </a:spcBef>
              <a:buSzPct val="100000"/>
              <a:buChar char="○"/>
            </a:pPr>
            <a:r>
              <a:rPr lang="en-GB" sz="1800" dirty="0"/>
              <a:t>Connection to </a:t>
            </a:r>
            <a:r>
              <a:rPr lang="en-GB" sz="1800" dirty="0" err="1"/>
              <a:t>variational</a:t>
            </a:r>
            <a:r>
              <a:rPr lang="en-GB" sz="1800" dirty="0"/>
              <a:t> inference</a:t>
            </a:r>
          </a:p>
        </p:txBody>
      </p:sp>
      <p:pic>
        <p:nvPicPr>
          <p:cNvPr id="273" name="Shape 273"/>
          <p:cNvPicPr preferRelativeResize="0"/>
          <p:nvPr/>
        </p:nvPicPr>
        <p:blipFill>
          <a:blip r:embed="rId3">
            <a:alphaModFix/>
          </a:blip>
          <a:stretch>
            <a:fillRect/>
          </a:stretch>
        </p:blipFill>
        <p:spPr>
          <a:xfrm>
            <a:off x="2282078" y="3859973"/>
            <a:ext cx="780499" cy="264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355600" rtl="0">
              <a:lnSpc>
                <a:spcPct val="50000"/>
              </a:lnSpc>
              <a:spcBef>
                <a:spcPts val="0"/>
              </a:spcBef>
              <a:buSzPct val="100000"/>
              <a:buChar char="●"/>
            </a:pPr>
            <a:r>
              <a:rPr lang="en-GB" sz="2000" dirty="0" err="1"/>
              <a:t>MuProp</a:t>
            </a:r>
            <a:endParaRPr lang="en-GB" sz="2000" dirty="0"/>
          </a:p>
          <a:p>
            <a:pPr marL="914400" lvl="1" indent="-342900" rtl="0">
              <a:spcBef>
                <a:spcPts val="0"/>
              </a:spcBef>
              <a:buSzPct val="100000"/>
              <a:buChar char="○"/>
            </a:pPr>
            <a:r>
              <a:rPr lang="en-GB" sz="1800" dirty="0"/>
              <a:t>Idea: in many cases we can compute</a:t>
            </a:r>
          </a:p>
          <a:p>
            <a:pPr marL="457200" lvl="0" indent="0" rtl="0">
              <a:spcBef>
                <a:spcPts val="0"/>
              </a:spcBef>
              <a:spcAft>
                <a:spcPts val="0"/>
              </a:spcAft>
              <a:buNone/>
            </a:pPr>
            <a:endParaRPr sz="1800" dirty="0"/>
          </a:p>
          <a:p>
            <a:pPr marL="914400" lvl="1" indent="-342900" rtl="0">
              <a:spcBef>
                <a:spcPts val="0"/>
              </a:spcBef>
              <a:spcAft>
                <a:spcPts val="0"/>
              </a:spcAft>
              <a:buSzPct val="100000"/>
              <a:buChar char="○"/>
            </a:pPr>
            <a:r>
              <a:rPr lang="en-GB" sz="1800" dirty="0"/>
              <a:t>Baseline: first-order Taylor expansion of                       around</a:t>
            </a:r>
          </a:p>
          <a:p>
            <a:pPr lvl="0" rtl="0">
              <a:lnSpc>
                <a:spcPct val="100000"/>
              </a:lnSpc>
              <a:spcBef>
                <a:spcPts val="0"/>
              </a:spcBef>
              <a:buNone/>
            </a:pPr>
            <a:endParaRPr sz="1800" dirty="0"/>
          </a:p>
          <a:p>
            <a:pPr marL="457200" lvl="0" indent="-355600" rtl="0">
              <a:spcBef>
                <a:spcPts val="0"/>
              </a:spcBef>
              <a:buSzPct val="100000"/>
              <a:buChar char="●"/>
            </a:pPr>
            <a:r>
              <a:rPr lang="en-GB" sz="2000" dirty="0" err="1"/>
              <a:t>Variational</a:t>
            </a:r>
            <a:r>
              <a:rPr lang="en-GB" sz="2000" dirty="0"/>
              <a:t> Inference for Monte-Carlo Objectives</a:t>
            </a:r>
          </a:p>
          <a:p>
            <a:pPr marL="914400" lvl="1" indent="-342900" rtl="0">
              <a:spcBef>
                <a:spcPts val="0"/>
              </a:spcBef>
              <a:buSzPct val="100000"/>
              <a:buChar char="○"/>
            </a:pPr>
            <a:r>
              <a:rPr lang="en-GB" sz="1800" dirty="0"/>
              <a:t>Take </a:t>
            </a:r>
            <a:r>
              <a:rPr lang="en-GB" sz="1800" i="1" dirty="0"/>
              <a:t>k</a:t>
            </a:r>
            <a:r>
              <a:rPr lang="en-GB" sz="1800" dirty="0"/>
              <a:t> samples of the latent variable</a:t>
            </a:r>
          </a:p>
          <a:p>
            <a:pPr marL="914400" lvl="1" indent="-342900" rtl="0">
              <a:spcBef>
                <a:spcPts val="0"/>
              </a:spcBef>
              <a:buSzPct val="100000"/>
              <a:buChar char="○"/>
            </a:pPr>
            <a:r>
              <a:rPr lang="en-GB" sz="1800" dirty="0"/>
              <a:t>For any sample, the average reward over other samples is a great baseline!</a:t>
            </a:r>
          </a:p>
          <a:p>
            <a:pPr marL="914400" lvl="1" indent="-342900" rtl="0">
              <a:spcBef>
                <a:spcPts val="0"/>
              </a:spcBef>
              <a:buSzPct val="100000"/>
              <a:buChar char="○"/>
            </a:pPr>
            <a:r>
              <a:rPr lang="en-GB" sz="1800" dirty="0"/>
              <a:t>Importance-weighted lower bound (better than evidence lower bound)</a:t>
            </a:r>
          </a:p>
        </p:txBody>
      </p:sp>
      <p:sp>
        <p:nvSpPr>
          <p:cNvPr id="279" name="Shape 279"/>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Lower-variance alternatives to REINFORCE</a:t>
            </a:r>
          </a:p>
        </p:txBody>
      </p:sp>
      <p:pic>
        <p:nvPicPr>
          <p:cNvPr id="280" name="Shape 280"/>
          <p:cNvPicPr preferRelativeResize="0"/>
          <p:nvPr/>
        </p:nvPicPr>
        <p:blipFill>
          <a:blip r:embed="rId3">
            <a:alphaModFix/>
          </a:blip>
          <a:stretch>
            <a:fillRect/>
          </a:stretch>
        </p:blipFill>
        <p:spPr>
          <a:xfrm>
            <a:off x="5093600" y="2038224"/>
            <a:ext cx="1284296" cy="251424"/>
          </a:xfrm>
          <a:prstGeom prst="rect">
            <a:avLst/>
          </a:prstGeom>
          <a:noFill/>
          <a:ln>
            <a:noFill/>
          </a:ln>
        </p:spPr>
      </p:pic>
      <p:pic>
        <p:nvPicPr>
          <p:cNvPr id="281" name="Shape 281"/>
          <p:cNvPicPr preferRelativeResize="0"/>
          <p:nvPr/>
        </p:nvPicPr>
        <p:blipFill>
          <a:blip r:embed="rId4">
            <a:alphaModFix/>
          </a:blip>
          <a:stretch>
            <a:fillRect/>
          </a:stretch>
        </p:blipFill>
        <p:spPr>
          <a:xfrm>
            <a:off x="7284750" y="2083058"/>
            <a:ext cx="119549" cy="161753"/>
          </a:xfrm>
          <a:prstGeom prst="rect">
            <a:avLst/>
          </a:prstGeom>
          <a:noFill/>
          <a:ln>
            <a:noFill/>
          </a:ln>
        </p:spPr>
      </p:pic>
      <p:pic>
        <p:nvPicPr>
          <p:cNvPr id="282" name="Shape 282"/>
          <p:cNvPicPr preferRelativeResize="0"/>
          <p:nvPr/>
        </p:nvPicPr>
        <p:blipFill>
          <a:blip r:embed="rId5">
            <a:alphaModFix/>
          </a:blip>
          <a:stretch>
            <a:fillRect/>
          </a:stretch>
        </p:blipFill>
        <p:spPr>
          <a:xfrm>
            <a:off x="1811577" y="1622025"/>
            <a:ext cx="5209147" cy="308625"/>
          </a:xfrm>
          <a:prstGeom prst="rect">
            <a:avLst/>
          </a:prstGeom>
          <a:noFill/>
          <a:ln>
            <a:noFill/>
          </a:ln>
        </p:spPr>
      </p:pic>
      <p:sp>
        <p:nvSpPr>
          <p:cNvPr id="283" name="Shape 283"/>
          <p:cNvSpPr txBox="1"/>
          <p:nvPr/>
        </p:nvSpPr>
        <p:spPr>
          <a:xfrm>
            <a:off x="-15850" y="4526750"/>
            <a:ext cx="8035800" cy="572700"/>
          </a:xfrm>
          <a:prstGeom prst="rect">
            <a:avLst/>
          </a:prstGeom>
          <a:noFill/>
          <a:ln>
            <a:noFill/>
          </a:ln>
        </p:spPr>
        <p:txBody>
          <a:bodyPr lIns="91425" tIns="91425" rIns="91425" bIns="91425" anchor="ctr" anchorCtr="0">
            <a:noAutofit/>
          </a:bodyPr>
          <a:lstStyle/>
          <a:p>
            <a:pPr lvl="0">
              <a:spcBef>
                <a:spcPts val="0"/>
              </a:spcBef>
              <a:buNone/>
            </a:pPr>
            <a:r>
              <a:rPr lang="en-GB" sz="1200">
                <a:solidFill>
                  <a:srgbClr val="999999"/>
                </a:solidFill>
              </a:rPr>
              <a:t>Gu et al. "MuProp: Unbiased backpropagation for stochastic neural networks", 2016</a:t>
            </a:r>
          </a:p>
          <a:p>
            <a:pPr lvl="0" rtl="0">
              <a:spcBef>
                <a:spcPts val="0"/>
              </a:spcBef>
              <a:buNone/>
            </a:pPr>
            <a:r>
              <a:rPr lang="en-GB" sz="1200">
                <a:solidFill>
                  <a:srgbClr val="999999"/>
                </a:solidFill>
              </a:rPr>
              <a:t>Mnih, Rezende "Variational inference for Monte Carlo objectives", 2016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0" y="0"/>
            <a:ext cx="2187600" cy="1515300"/>
          </a:xfrm>
          <a:prstGeom prst="rect">
            <a:avLst/>
          </a:prstGeom>
        </p:spPr>
        <p:txBody>
          <a:bodyPr lIns="91425" tIns="91425" rIns="91425" bIns="91425" anchor="t" anchorCtr="0">
            <a:noAutofit/>
          </a:bodyPr>
          <a:lstStyle/>
          <a:p>
            <a:pPr lvl="0">
              <a:spcBef>
                <a:spcPts val="0"/>
              </a:spcBef>
              <a:buNone/>
            </a:pPr>
            <a:r>
              <a:rPr lang="en-GB"/>
              <a:t>Human attention for reasoning</a:t>
            </a:r>
          </a:p>
        </p:txBody>
      </p:sp>
      <p:sp>
        <p:nvSpPr>
          <p:cNvPr id="62" name="Shape 62" descr="This is the result of an eye tracker showing what parts of the screen I am looking at while reading a Python program.  Also, see http://youtu.be/VtuO9un2Vyg. It's another video from the same experiment, but with a different variant of this program and a different programmer." title="Code Comprehension with Eye Tracking">
            <a:hlinkClick r:id="rId3"/>
          </p:cNvPr>
          <p:cNvSpPr/>
          <p:nvPr/>
        </p:nvSpPr>
        <p:spPr>
          <a:xfrm>
            <a:off x="2253525" y="0"/>
            <a:ext cx="6857943" cy="5143500"/>
          </a:xfrm>
          <a:prstGeom prst="rect">
            <a:avLst/>
          </a:prstGeom>
          <a:blipFill>
            <a:blip r:embed="rId4">
              <a:alphaModFix/>
            </a:blip>
            <a:stretch>
              <a:fillRect/>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Gumbel-Softmax / Concrete distribution</a:t>
            </a:r>
          </a:p>
        </p:txBody>
      </p:sp>
      <p:sp>
        <p:nvSpPr>
          <p:cNvPr id="289" name="Shape 289"/>
          <p:cNvSpPr txBox="1">
            <a:spLocks noGrp="1"/>
          </p:cNvSpPr>
          <p:nvPr>
            <p:ph type="body" idx="1"/>
          </p:nvPr>
        </p:nvSpPr>
        <p:spPr>
          <a:xfrm>
            <a:off x="0" y="738925"/>
            <a:ext cx="8832300" cy="2826000"/>
          </a:xfrm>
          <a:prstGeom prst="rect">
            <a:avLst/>
          </a:prstGeom>
        </p:spPr>
        <p:txBody>
          <a:bodyPr lIns="91425" tIns="91425" rIns="91425" bIns="91425" anchor="t" anchorCtr="0">
            <a:noAutofit/>
          </a:bodyPr>
          <a:lstStyle/>
          <a:p>
            <a:pPr marL="457200" lvl="0" indent="-228600" rtl="0">
              <a:spcBef>
                <a:spcPts val="0"/>
              </a:spcBef>
              <a:buChar char="●"/>
            </a:pPr>
            <a:r>
              <a:rPr lang="en-GB"/>
              <a:t>Replace discrete random variable with a continuous one</a:t>
            </a:r>
          </a:p>
          <a:p>
            <a:pPr lvl="0" rtl="0">
              <a:spcBef>
                <a:spcPts val="0"/>
              </a:spcBef>
              <a:buNone/>
            </a:pPr>
            <a:endParaRPr/>
          </a:p>
          <a:p>
            <a:pPr lvl="0" rtl="0">
              <a:spcBef>
                <a:spcPts val="0"/>
              </a:spcBef>
              <a:buNone/>
            </a:pPr>
            <a:endParaRPr/>
          </a:p>
          <a:p>
            <a:pPr marL="457200" lvl="0" indent="-228600" rtl="0">
              <a:spcBef>
                <a:spcPts val="0"/>
              </a:spcBef>
              <a:spcAft>
                <a:spcPts val="1000"/>
              </a:spcAft>
              <a:buChar char="●"/>
            </a:pPr>
            <a:r>
              <a:rPr lang="en-GB"/>
              <a:t>Reparameterization trick</a:t>
            </a:r>
          </a:p>
          <a:p>
            <a:pPr marL="457200" lvl="0" indent="-228600" rtl="0">
              <a:spcBef>
                <a:spcPts val="0"/>
              </a:spcBef>
              <a:buChar char="●"/>
            </a:pPr>
            <a:endParaRPr/>
          </a:p>
          <a:p>
            <a:pPr marL="457200" lvl="0" indent="-228600" rtl="0">
              <a:spcBef>
                <a:spcPts val="1000"/>
              </a:spcBef>
              <a:buChar char="●"/>
            </a:pPr>
            <a:r>
              <a:rPr lang="en-GB"/>
              <a:t>Low-variance, but biased gradients</a:t>
            </a:r>
          </a:p>
          <a:p>
            <a:pPr lvl="0" rtl="0">
              <a:spcBef>
                <a:spcPts val="0"/>
              </a:spcBef>
              <a:buNone/>
            </a:pPr>
            <a:endParaRPr b="1"/>
          </a:p>
        </p:txBody>
      </p:sp>
      <p:sp>
        <p:nvSpPr>
          <p:cNvPr id="290" name="Shape 290"/>
          <p:cNvSpPr txBox="1"/>
          <p:nvPr/>
        </p:nvSpPr>
        <p:spPr>
          <a:xfrm>
            <a:off x="-15850" y="4526750"/>
            <a:ext cx="8035800" cy="572700"/>
          </a:xfrm>
          <a:prstGeom prst="rect">
            <a:avLst/>
          </a:prstGeom>
          <a:noFill/>
          <a:ln>
            <a:noFill/>
          </a:ln>
        </p:spPr>
        <p:txBody>
          <a:bodyPr lIns="91425" tIns="91425" rIns="91425" bIns="91425" anchor="ctr" anchorCtr="0">
            <a:noAutofit/>
          </a:bodyPr>
          <a:lstStyle/>
          <a:p>
            <a:pPr lvl="0">
              <a:spcBef>
                <a:spcPts val="0"/>
              </a:spcBef>
              <a:buNone/>
            </a:pPr>
            <a:r>
              <a:rPr lang="en-GB" sz="1200">
                <a:solidFill>
                  <a:srgbClr val="999999"/>
                </a:solidFill>
              </a:rPr>
              <a:t>Jang et al. "Categorical reparameterization with Gumbel-Softmax", 2017</a:t>
            </a:r>
          </a:p>
          <a:p>
            <a:pPr lvl="0" rtl="0">
              <a:spcBef>
                <a:spcPts val="0"/>
              </a:spcBef>
              <a:buNone/>
            </a:pPr>
            <a:r>
              <a:rPr lang="en-GB" sz="1200">
                <a:solidFill>
                  <a:srgbClr val="999999"/>
                </a:solidFill>
              </a:rPr>
              <a:t>Maddison et al. "The concrete distribution: A continuous relaxation of discrete random variables", 2017</a:t>
            </a:r>
          </a:p>
        </p:txBody>
      </p:sp>
      <p:pic>
        <p:nvPicPr>
          <p:cNvPr id="291" name="Shape 291"/>
          <p:cNvPicPr preferRelativeResize="0"/>
          <p:nvPr/>
        </p:nvPicPr>
        <p:blipFill>
          <a:blip r:embed="rId3">
            <a:alphaModFix/>
          </a:blip>
          <a:stretch>
            <a:fillRect/>
          </a:stretch>
        </p:blipFill>
        <p:spPr>
          <a:xfrm>
            <a:off x="417649" y="1258953"/>
            <a:ext cx="2491473" cy="242596"/>
          </a:xfrm>
          <a:prstGeom prst="rect">
            <a:avLst/>
          </a:prstGeom>
          <a:noFill/>
          <a:ln>
            <a:noFill/>
          </a:ln>
        </p:spPr>
      </p:pic>
      <p:pic>
        <p:nvPicPr>
          <p:cNvPr id="292" name="Shape 292"/>
          <p:cNvPicPr preferRelativeResize="0"/>
          <p:nvPr/>
        </p:nvPicPr>
        <p:blipFill>
          <a:blip r:embed="rId4">
            <a:alphaModFix/>
          </a:blip>
          <a:stretch>
            <a:fillRect/>
          </a:stretch>
        </p:blipFill>
        <p:spPr>
          <a:xfrm>
            <a:off x="4007700" y="1258946"/>
            <a:ext cx="4583336" cy="242599"/>
          </a:xfrm>
          <a:prstGeom prst="rect">
            <a:avLst/>
          </a:prstGeom>
          <a:noFill/>
          <a:ln>
            <a:noFill/>
          </a:ln>
        </p:spPr>
      </p:pic>
      <p:cxnSp>
        <p:nvCxnSpPr>
          <p:cNvPr id="293" name="Shape 293"/>
          <p:cNvCxnSpPr/>
          <p:nvPr/>
        </p:nvCxnSpPr>
        <p:spPr>
          <a:xfrm>
            <a:off x="3076325" y="1380246"/>
            <a:ext cx="757500" cy="0"/>
          </a:xfrm>
          <a:prstGeom prst="straightConnector1">
            <a:avLst/>
          </a:prstGeom>
          <a:noFill/>
          <a:ln w="19050" cap="flat" cmpd="sng">
            <a:solidFill>
              <a:srgbClr val="000000"/>
            </a:solidFill>
            <a:prstDash val="solid"/>
            <a:round/>
            <a:headEnd type="none" w="lg" len="lg"/>
            <a:tailEnd type="triangle" w="lg" len="lg"/>
          </a:ln>
        </p:spPr>
      </p:cxnSp>
      <p:pic>
        <p:nvPicPr>
          <p:cNvPr id="294" name="Shape 294"/>
          <p:cNvPicPr preferRelativeResize="0"/>
          <p:nvPr/>
        </p:nvPicPr>
        <p:blipFill>
          <a:blip r:embed="rId5">
            <a:alphaModFix/>
          </a:blip>
          <a:stretch>
            <a:fillRect/>
          </a:stretch>
        </p:blipFill>
        <p:spPr>
          <a:xfrm>
            <a:off x="4007700" y="2364349"/>
            <a:ext cx="4176624" cy="242600"/>
          </a:xfrm>
          <a:prstGeom prst="rect">
            <a:avLst/>
          </a:prstGeom>
          <a:noFill/>
          <a:ln>
            <a:noFill/>
          </a:ln>
        </p:spPr>
      </p:pic>
      <p:pic>
        <p:nvPicPr>
          <p:cNvPr id="295" name="Shape 295"/>
          <p:cNvPicPr preferRelativeResize="0"/>
          <p:nvPr/>
        </p:nvPicPr>
        <p:blipFill>
          <a:blip r:embed="rId6">
            <a:alphaModFix/>
          </a:blip>
          <a:stretch>
            <a:fillRect/>
          </a:stretch>
        </p:blipFill>
        <p:spPr>
          <a:xfrm>
            <a:off x="559250" y="2799207"/>
            <a:ext cx="5919201" cy="309100"/>
          </a:xfrm>
          <a:prstGeom prst="rect">
            <a:avLst/>
          </a:prstGeom>
          <a:noFill/>
          <a:ln>
            <a:noFill/>
          </a:ln>
        </p:spPr>
      </p:pic>
      <p:pic>
        <p:nvPicPr>
          <p:cNvPr id="296" name="Shape 296"/>
          <p:cNvPicPr preferRelativeResize="0"/>
          <p:nvPr/>
        </p:nvPicPr>
        <p:blipFill>
          <a:blip r:embed="rId7">
            <a:alphaModFix/>
          </a:blip>
          <a:stretch>
            <a:fillRect/>
          </a:stretch>
        </p:blipFill>
        <p:spPr>
          <a:xfrm>
            <a:off x="765037" y="1699750"/>
            <a:ext cx="1796705" cy="242600"/>
          </a:xfrm>
          <a:prstGeom prst="rect">
            <a:avLst/>
          </a:prstGeom>
          <a:noFill/>
          <a:ln>
            <a:noFill/>
          </a:ln>
        </p:spPr>
      </p:pic>
      <p:sp>
        <p:nvSpPr>
          <p:cNvPr id="297" name="Shape 297"/>
          <p:cNvSpPr txBox="1"/>
          <p:nvPr/>
        </p:nvSpPr>
        <p:spPr>
          <a:xfrm>
            <a:off x="1001750" y="1942350"/>
            <a:ext cx="1323300" cy="309000"/>
          </a:xfrm>
          <a:prstGeom prst="rect">
            <a:avLst/>
          </a:prstGeom>
          <a:noFill/>
          <a:ln>
            <a:noFill/>
          </a:ln>
        </p:spPr>
        <p:txBody>
          <a:bodyPr lIns="91425" tIns="91425" rIns="91425" bIns="91425" anchor="t" anchorCtr="0">
            <a:noAutofit/>
          </a:bodyPr>
          <a:lstStyle/>
          <a:p>
            <a:pPr lvl="0">
              <a:spcBef>
                <a:spcPts val="0"/>
              </a:spcBef>
              <a:buNone/>
            </a:pPr>
            <a:r>
              <a:rPr lang="en-GB"/>
              <a:t>one-hot vector</a:t>
            </a:r>
          </a:p>
        </p:txBody>
      </p:sp>
      <p:sp>
        <p:nvSpPr>
          <p:cNvPr id="298" name="Shape 298"/>
          <p:cNvSpPr txBox="1"/>
          <p:nvPr/>
        </p:nvSpPr>
        <p:spPr>
          <a:xfrm>
            <a:off x="2189700" y="3732350"/>
            <a:ext cx="4764600" cy="7794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GB" sz="1800"/>
              <a:t>Available in TensorFlow</a:t>
            </a:r>
          </a:p>
          <a:p>
            <a:pPr lvl="0" algn="ctr" rtl="0">
              <a:lnSpc>
                <a:spcPct val="115000"/>
              </a:lnSpc>
              <a:spcBef>
                <a:spcPts val="0"/>
              </a:spcBef>
              <a:buNone/>
            </a:pPr>
            <a:r>
              <a:rPr lang="en-GB" sz="1600"/>
              <a:t>tf.contrib.distributions.RelaxedOneHotCategorical</a:t>
            </a:r>
          </a:p>
        </p:txBody>
      </p:sp>
      <p:pic>
        <p:nvPicPr>
          <p:cNvPr id="299" name="Shape 299"/>
          <p:cNvPicPr preferRelativeResize="0"/>
          <p:nvPr/>
        </p:nvPicPr>
        <p:blipFill>
          <a:blip r:embed="rId8">
            <a:alphaModFix/>
          </a:blip>
          <a:stretch>
            <a:fillRect/>
          </a:stretch>
        </p:blipFill>
        <p:spPr>
          <a:xfrm>
            <a:off x="4007700" y="1621372"/>
            <a:ext cx="4764603" cy="6231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Outline</a:t>
            </a:r>
          </a:p>
        </p:txBody>
      </p:sp>
      <p:sp>
        <p:nvSpPr>
          <p:cNvPr id="305" name="Shape 305"/>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Attention as a latent variable model</a:t>
            </a:r>
          </a:p>
          <a:p>
            <a:pPr marL="457200" lvl="0" indent="-228600" rtl="0">
              <a:spcBef>
                <a:spcPts val="0"/>
              </a:spcBef>
              <a:buChar char="●"/>
            </a:pPr>
            <a:r>
              <a:rPr lang="en-GB"/>
              <a:t>Hard &amp; soft attention for image captioning</a:t>
            </a:r>
          </a:p>
          <a:p>
            <a:pPr marL="914400" lvl="1" indent="-228600" rtl="0">
              <a:spcBef>
                <a:spcPts val="0"/>
              </a:spcBef>
              <a:buChar char="○"/>
            </a:pPr>
            <a:r>
              <a:rPr lang="en-GB"/>
              <a:t>Training hard attention: REINFORCE, improved methods</a:t>
            </a:r>
          </a:p>
          <a:p>
            <a:pPr marL="914400" lvl="1" indent="-228600" rtl="0">
              <a:spcBef>
                <a:spcPts val="0"/>
              </a:spcBef>
              <a:buChar char="○"/>
            </a:pPr>
            <a:r>
              <a:rPr lang="en-GB" b="1"/>
              <a:t>Soft attention for image captioning</a:t>
            </a:r>
          </a:p>
          <a:p>
            <a:pPr marL="457200" lvl="0" indent="-228600" rtl="0">
              <a:spcBef>
                <a:spcPts val="0"/>
              </a:spcBef>
              <a:buChar char="●"/>
            </a:pPr>
            <a:r>
              <a:rPr lang="en-GB"/>
              <a:t>Soft attention for neural machine translation</a:t>
            </a:r>
          </a:p>
          <a:p>
            <a:pPr marL="914400" lvl="1" indent="-228600" rtl="0">
              <a:spcBef>
                <a:spcPts val="0"/>
              </a:spcBef>
              <a:buChar char="○"/>
            </a:pPr>
            <a:r>
              <a:rPr lang="en-GB"/>
              <a:t>With LSTMs</a:t>
            </a:r>
          </a:p>
          <a:p>
            <a:pPr marL="914400" lvl="1" indent="-228600" rtl="0">
              <a:spcBef>
                <a:spcPts val="0"/>
              </a:spcBef>
              <a:buChar char="○"/>
            </a:pPr>
            <a:r>
              <a:rPr lang="en-GB"/>
              <a:t>Or without! Attention Is All You Need!</a:t>
            </a:r>
          </a:p>
          <a:p>
            <a:pPr marL="457200" lvl="0" indent="-228600" rtl="0">
              <a:spcBef>
                <a:spcPts val="0"/>
              </a:spcBef>
              <a:buChar char="●"/>
            </a:pPr>
            <a:r>
              <a:rPr lang="en-GB"/>
              <a:t>Soft attention for image classification</a:t>
            </a:r>
          </a:p>
          <a:p>
            <a:pPr marL="914400" lvl="1" indent="-228600" rtl="0">
              <a:spcBef>
                <a:spcPts val="0"/>
              </a:spcBef>
              <a:buChar char="○"/>
            </a:pPr>
            <a:r>
              <a:rPr lang="en-GB"/>
              <a:t>Spatial Transformer Networks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Soft attention</a:t>
            </a:r>
          </a:p>
        </p:txBody>
      </p:sp>
      <p:sp>
        <p:nvSpPr>
          <p:cNvPr id="311" name="Shape 311"/>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Can we remove sampling altogether?</a:t>
            </a:r>
          </a:p>
          <a:p>
            <a:pPr lvl="0" rtl="0">
              <a:spcBef>
                <a:spcPts val="0"/>
              </a:spcBef>
              <a:buNone/>
            </a:pPr>
            <a:endParaRPr/>
          </a:p>
          <a:p>
            <a:pPr lvl="0" rtl="0">
              <a:spcBef>
                <a:spcPts val="0"/>
              </a:spcBef>
              <a:buNone/>
            </a:pPr>
            <a:endParaRPr/>
          </a:p>
          <a:p>
            <a:pPr marL="457200" lvl="0" indent="-228600" rtl="0">
              <a:spcBef>
                <a:spcPts val="0"/>
              </a:spcBef>
              <a:buChar char="●"/>
            </a:pPr>
            <a:r>
              <a:rPr lang="en-GB"/>
              <a:t>   </a:t>
            </a:r>
          </a:p>
          <a:p>
            <a:pPr marL="457200" lvl="0" indent="-228600" rtl="0">
              <a:spcBef>
                <a:spcPts val="1000"/>
              </a:spcBef>
              <a:buChar char="●"/>
            </a:pPr>
            <a:r>
              <a:rPr lang="en-GB"/>
              <a:t>  </a:t>
            </a:r>
          </a:p>
          <a:p>
            <a:pPr marL="914400" lvl="1" indent="-330200" rtl="0">
              <a:spcBef>
                <a:spcPts val="1000"/>
              </a:spcBef>
              <a:buSzPct val="100000"/>
              <a:buChar char="○"/>
            </a:pPr>
            <a:r>
              <a:rPr lang="en-GB" sz="1600"/>
              <a:t>Replace        with </a:t>
            </a:r>
          </a:p>
          <a:p>
            <a:pPr marL="914400" lvl="1" indent="-330200" rtl="0">
              <a:spcBef>
                <a:spcPts val="0"/>
              </a:spcBef>
              <a:buSzPct val="100000"/>
              <a:buChar char="○"/>
            </a:pPr>
            <a:r>
              <a:rPr lang="en-GB" sz="1600"/>
              <a:t>Not always possible :( For example, when dimensions of      depend on </a:t>
            </a:r>
          </a:p>
          <a:p>
            <a:pPr marL="457200" lvl="0" indent="-228600" rtl="0">
              <a:spcBef>
                <a:spcPts val="1000"/>
              </a:spcBef>
              <a:buChar char="●"/>
            </a:pPr>
            <a:r>
              <a:rPr lang="en-GB"/>
              <a:t>Deterministic graph with differentiable operations, train with backprop</a:t>
            </a:r>
          </a:p>
          <a:p>
            <a:pPr lvl="0">
              <a:spcBef>
                <a:spcPts val="1000"/>
              </a:spcBef>
              <a:buNone/>
            </a:pPr>
            <a:endParaRPr/>
          </a:p>
        </p:txBody>
      </p:sp>
      <p:pic>
        <p:nvPicPr>
          <p:cNvPr id="312" name="Shape 312" descr="5399f8caf0a80d8c9eb95c941e10d3eae4f3242712bdbde58d6deac99babe7ec.jpg"/>
          <p:cNvPicPr preferRelativeResize="0"/>
          <p:nvPr/>
        </p:nvPicPr>
        <p:blipFill>
          <a:blip r:embed="rId3">
            <a:alphaModFix/>
          </a:blip>
          <a:stretch>
            <a:fillRect/>
          </a:stretch>
        </p:blipFill>
        <p:spPr>
          <a:xfrm>
            <a:off x="6696249" y="2211824"/>
            <a:ext cx="2041600" cy="1149824"/>
          </a:xfrm>
          <a:prstGeom prst="rect">
            <a:avLst/>
          </a:prstGeom>
          <a:noFill/>
          <a:ln>
            <a:noFill/>
          </a:ln>
        </p:spPr>
      </p:pic>
      <p:cxnSp>
        <p:nvCxnSpPr>
          <p:cNvPr id="313" name="Shape 313"/>
          <p:cNvCxnSpPr/>
          <p:nvPr/>
        </p:nvCxnSpPr>
        <p:spPr>
          <a:xfrm rot="10800000">
            <a:off x="5331425" y="2031625"/>
            <a:ext cx="1315200" cy="587100"/>
          </a:xfrm>
          <a:prstGeom prst="straightConnector1">
            <a:avLst/>
          </a:prstGeom>
          <a:noFill/>
          <a:ln w="9525" cap="flat" cmpd="sng">
            <a:solidFill>
              <a:srgbClr val="000000"/>
            </a:solidFill>
            <a:prstDash val="solid"/>
            <a:round/>
            <a:headEnd type="none" w="lg" len="lg"/>
            <a:tailEnd type="triangle" w="lg" len="lg"/>
          </a:ln>
        </p:spPr>
      </p:cxnSp>
      <p:pic>
        <p:nvPicPr>
          <p:cNvPr id="314" name="Shape 314"/>
          <p:cNvPicPr preferRelativeResize="0"/>
          <p:nvPr/>
        </p:nvPicPr>
        <p:blipFill>
          <a:blip r:embed="rId4">
            <a:alphaModFix/>
          </a:blip>
          <a:stretch>
            <a:fillRect/>
          </a:stretch>
        </p:blipFill>
        <p:spPr>
          <a:xfrm>
            <a:off x="1508150" y="1759325"/>
            <a:ext cx="6885391" cy="287475"/>
          </a:xfrm>
          <a:prstGeom prst="rect">
            <a:avLst/>
          </a:prstGeom>
          <a:noFill/>
          <a:ln>
            <a:noFill/>
          </a:ln>
        </p:spPr>
      </p:pic>
      <p:pic>
        <p:nvPicPr>
          <p:cNvPr id="315" name="Shape 315"/>
          <p:cNvPicPr preferRelativeResize="0"/>
          <p:nvPr/>
        </p:nvPicPr>
        <p:blipFill>
          <a:blip r:embed="rId5">
            <a:alphaModFix/>
          </a:blip>
          <a:stretch>
            <a:fillRect/>
          </a:stretch>
        </p:blipFill>
        <p:spPr>
          <a:xfrm>
            <a:off x="584450" y="2417223"/>
            <a:ext cx="2229682" cy="287475"/>
          </a:xfrm>
          <a:prstGeom prst="rect">
            <a:avLst/>
          </a:prstGeom>
          <a:noFill/>
          <a:ln>
            <a:noFill/>
          </a:ln>
        </p:spPr>
      </p:pic>
      <p:pic>
        <p:nvPicPr>
          <p:cNvPr id="316" name="Shape 316"/>
          <p:cNvPicPr preferRelativeResize="0"/>
          <p:nvPr/>
        </p:nvPicPr>
        <p:blipFill>
          <a:blip r:embed="rId6">
            <a:alphaModFix/>
          </a:blip>
          <a:stretch>
            <a:fillRect/>
          </a:stretch>
        </p:blipFill>
        <p:spPr>
          <a:xfrm>
            <a:off x="584437" y="2872664"/>
            <a:ext cx="2587768" cy="266700"/>
          </a:xfrm>
          <a:prstGeom prst="rect">
            <a:avLst/>
          </a:prstGeom>
          <a:noFill/>
          <a:ln>
            <a:noFill/>
          </a:ln>
        </p:spPr>
      </p:pic>
      <p:pic>
        <p:nvPicPr>
          <p:cNvPr id="317" name="Shape 317"/>
          <p:cNvPicPr preferRelativeResize="0"/>
          <p:nvPr/>
        </p:nvPicPr>
        <p:blipFill>
          <a:blip r:embed="rId7">
            <a:alphaModFix/>
          </a:blip>
          <a:stretch>
            <a:fillRect/>
          </a:stretch>
        </p:blipFill>
        <p:spPr>
          <a:xfrm>
            <a:off x="1868932" y="3361640"/>
            <a:ext cx="180900" cy="205083"/>
          </a:xfrm>
          <a:prstGeom prst="rect">
            <a:avLst/>
          </a:prstGeom>
          <a:noFill/>
          <a:ln>
            <a:noFill/>
          </a:ln>
        </p:spPr>
      </p:pic>
      <p:pic>
        <p:nvPicPr>
          <p:cNvPr id="318" name="Shape 318"/>
          <p:cNvPicPr preferRelativeResize="0"/>
          <p:nvPr/>
        </p:nvPicPr>
        <p:blipFill>
          <a:blip r:embed="rId8">
            <a:alphaModFix/>
          </a:blip>
          <a:stretch>
            <a:fillRect/>
          </a:stretch>
        </p:blipFill>
        <p:spPr>
          <a:xfrm>
            <a:off x="2721175" y="3307349"/>
            <a:ext cx="936300" cy="289499"/>
          </a:xfrm>
          <a:prstGeom prst="rect">
            <a:avLst/>
          </a:prstGeom>
          <a:noFill/>
          <a:ln>
            <a:noFill/>
          </a:ln>
        </p:spPr>
      </p:pic>
      <p:pic>
        <p:nvPicPr>
          <p:cNvPr id="319" name="Shape 319"/>
          <p:cNvPicPr preferRelativeResize="0"/>
          <p:nvPr/>
        </p:nvPicPr>
        <p:blipFill>
          <a:blip r:embed="rId7">
            <a:alphaModFix/>
          </a:blip>
          <a:stretch>
            <a:fillRect/>
          </a:stretch>
        </p:blipFill>
        <p:spPr>
          <a:xfrm>
            <a:off x="6162276" y="3835950"/>
            <a:ext cx="180895" cy="205025"/>
          </a:xfrm>
          <a:prstGeom prst="rect">
            <a:avLst/>
          </a:prstGeom>
          <a:noFill/>
          <a:ln>
            <a:noFill/>
          </a:ln>
        </p:spPr>
      </p:pic>
      <p:pic>
        <p:nvPicPr>
          <p:cNvPr id="320" name="Shape 320"/>
          <p:cNvPicPr preferRelativeResize="0"/>
          <p:nvPr/>
        </p:nvPicPr>
        <p:blipFill>
          <a:blip r:embed="rId9">
            <a:alphaModFix/>
          </a:blip>
          <a:stretch>
            <a:fillRect/>
          </a:stretch>
        </p:blipFill>
        <p:spPr>
          <a:xfrm>
            <a:off x="7443745" y="3895881"/>
            <a:ext cx="120125" cy="120125"/>
          </a:xfrm>
          <a:prstGeom prst="rect">
            <a:avLst/>
          </a:prstGeom>
          <a:noFill/>
          <a:ln>
            <a:noFill/>
          </a:ln>
        </p:spPr>
      </p:pic>
      <p:pic>
        <p:nvPicPr>
          <p:cNvPr id="321" name="Shape 321"/>
          <p:cNvPicPr preferRelativeResize="0"/>
          <p:nvPr/>
        </p:nvPicPr>
        <p:blipFill>
          <a:blip r:embed="rId10">
            <a:alphaModFix/>
          </a:blip>
          <a:stretch>
            <a:fillRect/>
          </a:stretch>
        </p:blipFill>
        <p:spPr>
          <a:xfrm>
            <a:off x="2997025" y="1308223"/>
            <a:ext cx="3149944" cy="266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p:nvPr/>
        </p:nvSpPr>
        <p:spPr>
          <a:xfrm>
            <a:off x="750075" y="1677725"/>
            <a:ext cx="1117500" cy="1131900"/>
          </a:xfrm>
          <a:prstGeom prst="cube">
            <a:avLst>
              <a:gd name="adj" fmla="val 3458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27" name="Shape 327"/>
          <p:cNvCxnSpPr>
            <a:stCxn id="328" idx="3"/>
            <a:endCxn id="329" idx="1"/>
          </p:cNvCxnSpPr>
          <p:nvPr/>
        </p:nvCxnSpPr>
        <p:spPr>
          <a:xfrm>
            <a:off x="1586403" y="2280582"/>
            <a:ext cx="2521800" cy="1014300"/>
          </a:xfrm>
          <a:prstGeom prst="curvedConnector3">
            <a:avLst>
              <a:gd name="adj1" fmla="val 49998"/>
            </a:avLst>
          </a:prstGeom>
          <a:noFill/>
          <a:ln w="9525" cap="flat" cmpd="sng">
            <a:solidFill>
              <a:srgbClr val="000000"/>
            </a:solidFill>
            <a:prstDash val="solid"/>
            <a:round/>
            <a:headEnd type="none" w="lg" len="lg"/>
            <a:tailEnd type="triangle" w="lg" len="lg"/>
          </a:ln>
        </p:spPr>
      </p:cxnSp>
      <p:cxnSp>
        <p:nvCxnSpPr>
          <p:cNvPr id="330" name="Shape 330"/>
          <p:cNvCxnSpPr>
            <a:stCxn id="328" idx="3"/>
            <a:endCxn id="331" idx="1"/>
          </p:cNvCxnSpPr>
          <p:nvPr/>
        </p:nvCxnSpPr>
        <p:spPr>
          <a:xfrm>
            <a:off x="1586403" y="2280582"/>
            <a:ext cx="4636200" cy="1053900"/>
          </a:xfrm>
          <a:prstGeom prst="curvedConnector3">
            <a:avLst>
              <a:gd name="adj1" fmla="val 50000"/>
            </a:avLst>
          </a:prstGeom>
          <a:noFill/>
          <a:ln w="9525" cap="flat" cmpd="sng">
            <a:solidFill>
              <a:srgbClr val="000000"/>
            </a:solidFill>
            <a:prstDash val="solid"/>
            <a:round/>
            <a:headEnd type="none" w="lg" len="lg"/>
            <a:tailEnd type="triangle" w="lg" len="lg"/>
          </a:ln>
        </p:spPr>
      </p:cxnSp>
      <p:cxnSp>
        <p:nvCxnSpPr>
          <p:cNvPr id="332" name="Shape 332"/>
          <p:cNvCxnSpPr>
            <a:stCxn id="333" idx="3"/>
            <a:endCxn id="331" idx="1"/>
          </p:cNvCxnSpPr>
          <p:nvPr/>
        </p:nvCxnSpPr>
        <p:spPr>
          <a:xfrm>
            <a:off x="4273873" y="1592837"/>
            <a:ext cx="1948800" cy="1741499"/>
          </a:xfrm>
          <a:prstGeom prst="curvedConnector3">
            <a:avLst>
              <a:gd name="adj1" fmla="val 49997"/>
            </a:avLst>
          </a:prstGeom>
          <a:noFill/>
          <a:ln w="9525" cap="flat" cmpd="sng">
            <a:solidFill>
              <a:srgbClr val="000000"/>
            </a:solidFill>
            <a:prstDash val="solid"/>
            <a:round/>
            <a:headEnd type="none" w="lg" len="lg"/>
            <a:tailEnd type="triangle" w="lg" len="lg"/>
          </a:ln>
        </p:spPr>
      </p:cxnSp>
      <p:sp>
        <p:nvSpPr>
          <p:cNvPr id="334" name="Shape 334"/>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b="1"/>
              <a:t>Soft</a:t>
            </a:r>
            <a:r>
              <a:rPr lang="en-GB"/>
              <a:t> attention for image captioning</a:t>
            </a:r>
          </a:p>
        </p:txBody>
      </p:sp>
      <p:sp>
        <p:nvSpPr>
          <p:cNvPr id="335" name="Shape 335"/>
          <p:cNvSpPr/>
          <p:nvPr/>
        </p:nvSpPr>
        <p:spPr>
          <a:xfrm>
            <a:off x="2684212" y="2205425"/>
            <a:ext cx="588900" cy="572700"/>
          </a:xfrm>
          <a:prstGeom prst="rect">
            <a:avLst/>
          </a:prstGeom>
          <a:solidFill>
            <a:srgbClr val="E6913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336" name="Shape 336"/>
          <p:cNvCxnSpPr>
            <a:stCxn id="335" idx="3"/>
            <a:endCxn id="337" idx="1"/>
          </p:cNvCxnSpPr>
          <p:nvPr/>
        </p:nvCxnSpPr>
        <p:spPr>
          <a:xfrm>
            <a:off x="3273112" y="2491775"/>
            <a:ext cx="903300" cy="0"/>
          </a:xfrm>
          <a:prstGeom prst="straightConnector1">
            <a:avLst/>
          </a:prstGeom>
          <a:noFill/>
          <a:ln w="9525" cap="flat" cmpd="sng">
            <a:solidFill>
              <a:schemeClr val="dk2"/>
            </a:solidFill>
            <a:prstDash val="solid"/>
            <a:round/>
            <a:headEnd type="none" w="lg" len="lg"/>
            <a:tailEnd type="triangle" w="lg" len="lg"/>
          </a:ln>
        </p:spPr>
      </p:cxnSp>
      <p:pic>
        <p:nvPicPr>
          <p:cNvPr id="338" name="Shape 338"/>
          <p:cNvPicPr preferRelativeResize="0"/>
          <p:nvPr/>
        </p:nvPicPr>
        <p:blipFill rotWithShape="1">
          <a:blip r:embed="rId3">
            <a:alphaModFix/>
          </a:blip>
          <a:srcRect r="3605"/>
          <a:stretch/>
        </p:blipFill>
        <p:spPr>
          <a:xfrm>
            <a:off x="510642" y="3463375"/>
            <a:ext cx="1207424" cy="1210174"/>
          </a:xfrm>
          <a:prstGeom prst="rect">
            <a:avLst/>
          </a:prstGeom>
          <a:noFill/>
          <a:ln>
            <a:noFill/>
          </a:ln>
        </p:spPr>
      </p:pic>
      <p:cxnSp>
        <p:nvCxnSpPr>
          <p:cNvPr id="339" name="Shape 339"/>
          <p:cNvCxnSpPr>
            <a:stCxn id="338" idx="0"/>
            <a:endCxn id="326" idx="3"/>
          </p:cNvCxnSpPr>
          <p:nvPr/>
        </p:nvCxnSpPr>
        <p:spPr>
          <a:xfrm rot="10800000" flipH="1">
            <a:off x="1114354" y="2809675"/>
            <a:ext cx="1200" cy="653700"/>
          </a:xfrm>
          <a:prstGeom prst="straightConnector1">
            <a:avLst/>
          </a:prstGeom>
          <a:noFill/>
          <a:ln w="9525" cap="flat" cmpd="sng">
            <a:solidFill>
              <a:srgbClr val="000000"/>
            </a:solidFill>
            <a:prstDash val="solid"/>
            <a:round/>
            <a:headEnd type="none" w="lg" len="lg"/>
            <a:tailEnd type="triangle" w="lg" len="lg"/>
          </a:ln>
        </p:spPr>
      </p:cxnSp>
      <p:sp>
        <p:nvSpPr>
          <p:cNvPr id="340" name="Shape 340"/>
          <p:cNvSpPr txBox="1"/>
          <p:nvPr/>
        </p:nvSpPr>
        <p:spPr>
          <a:xfrm>
            <a:off x="1226450" y="2959550"/>
            <a:ext cx="833100" cy="428400"/>
          </a:xfrm>
          <a:prstGeom prst="rect">
            <a:avLst/>
          </a:prstGeom>
          <a:noFill/>
          <a:ln>
            <a:noFill/>
          </a:ln>
        </p:spPr>
        <p:txBody>
          <a:bodyPr lIns="91425" tIns="91425" rIns="91425" bIns="91425" anchor="t" anchorCtr="0">
            <a:noAutofit/>
          </a:bodyPr>
          <a:lstStyle/>
          <a:p>
            <a:pPr lvl="0" rtl="0">
              <a:spcBef>
                <a:spcPts val="0"/>
              </a:spcBef>
              <a:buNone/>
            </a:pPr>
            <a:r>
              <a:rPr lang="en-GB"/>
              <a:t>convnet</a:t>
            </a:r>
          </a:p>
        </p:txBody>
      </p:sp>
      <p:sp>
        <p:nvSpPr>
          <p:cNvPr id="341" name="Shape 341"/>
          <p:cNvSpPr txBox="1"/>
          <p:nvPr/>
        </p:nvSpPr>
        <p:spPr>
          <a:xfrm>
            <a:off x="-139450" y="1429400"/>
            <a:ext cx="1075500" cy="428400"/>
          </a:xfrm>
          <a:prstGeom prst="rect">
            <a:avLst/>
          </a:prstGeom>
          <a:noFill/>
          <a:ln>
            <a:noFill/>
          </a:ln>
        </p:spPr>
        <p:txBody>
          <a:bodyPr lIns="91425" tIns="91425" rIns="91425" bIns="91425" anchor="t" anchorCtr="0">
            <a:noAutofit/>
          </a:bodyPr>
          <a:lstStyle/>
          <a:p>
            <a:pPr lvl="0" algn="r" rtl="0">
              <a:spcBef>
                <a:spcPts val="0"/>
              </a:spcBef>
              <a:buNone/>
            </a:pPr>
            <a:r>
              <a:rPr lang="en-GB"/>
              <a:t>D</a:t>
            </a:r>
            <a:br>
              <a:rPr lang="en-GB"/>
            </a:br>
            <a:r>
              <a:rPr lang="en-GB"/>
              <a:t>features</a:t>
            </a:r>
          </a:p>
        </p:txBody>
      </p:sp>
      <p:sp>
        <p:nvSpPr>
          <p:cNvPr id="328" name="Shape 328"/>
          <p:cNvSpPr txBox="1"/>
          <p:nvPr/>
        </p:nvSpPr>
        <p:spPr>
          <a:xfrm>
            <a:off x="654903" y="2129232"/>
            <a:ext cx="931500" cy="302700"/>
          </a:xfrm>
          <a:prstGeom prst="rect">
            <a:avLst/>
          </a:prstGeom>
          <a:noFill/>
          <a:ln>
            <a:noFill/>
          </a:ln>
        </p:spPr>
        <p:txBody>
          <a:bodyPr lIns="91425" tIns="91425" rIns="91425" bIns="91425" anchor="t" anchorCtr="0">
            <a:noAutofit/>
          </a:bodyPr>
          <a:lstStyle/>
          <a:p>
            <a:pPr lvl="0" algn="ctr" rtl="0">
              <a:spcBef>
                <a:spcPts val="0"/>
              </a:spcBef>
              <a:buNone/>
            </a:pPr>
            <a:r>
              <a:rPr lang="en-GB"/>
              <a:t>L</a:t>
            </a:r>
            <a:br>
              <a:rPr lang="en-GB"/>
            </a:br>
            <a:r>
              <a:rPr lang="en-GB"/>
              <a:t>positions</a:t>
            </a:r>
          </a:p>
        </p:txBody>
      </p:sp>
      <p:sp>
        <p:nvSpPr>
          <p:cNvPr id="337" name="Shape 337"/>
          <p:cNvSpPr/>
          <p:nvPr/>
        </p:nvSpPr>
        <p:spPr>
          <a:xfrm>
            <a:off x="4176312" y="2205425"/>
            <a:ext cx="588900" cy="572700"/>
          </a:xfrm>
          <a:prstGeom prst="rect">
            <a:avLst/>
          </a:prstGeom>
          <a:solidFill>
            <a:srgbClr val="E6913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342" name="Shape 342"/>
          <p:cNvCxnSpPr>
            <a:stCxn id="337" idx="3"/>
            <a:endCxn id="343" idx="1"/>
          </p:cNvCxnSpPr>
          <p:nvPr/>
        </p:nvCxnSpPr>
        <p:spPr>
          <a:xfrm>
            <a:off x="4765212" y="2491775"/>
            <a:ext cx="1500300" cy="0"/>
          </a:xfrm>
          <a:prstGeom prst="straightConnector1">
            <a:avLst/>
          </a:prstGeom>
          <a:noFill/>
          <a:ln w="9525" cap="flat" cmpd="sng">
            <a:solidFill>
              <a:schemeClr val="dk2"/>
            </a:solidFill>
            <a:prstDash val="solid"/>
            <a:round/>
            <a:headEnd type="none" w="lg" len="lg"/>
            <a:tailEnd type="triangle" w="lg" len="lg"/>
          </a:ln>
        </p:spPr>
      </p:cxnSp>
      <p:sp>
        <p:nvSpPr>
          <p:cNvPr id="343" name="Shape 343"/>
          <p:cNvSpPr/>
          <p:nvPr/>
        </p:nvSpPr>
        <p:spPr>
          <a:xfrm>
            <a:off x="6265512" y="2205425"/>
            <a:ext cx="588900" cy="572700"/>
          </a:xfrm>
          <a:prstGeom prst="rect">
            <a:avLst/>
          </a:prstGeom>
          <a:solidFill>
            <a:srgbClr val="E6913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344" name="Shape 344"/>
          <p:cNvCxnSpPr/>
          <p:nvPr/>
        </p:nvCxnSpPr>
        <p:spPr>
          <a:xfrm rot="10800000">
            <a:off x="2978675" y="1677750"/>
            <a:ext cx="4200" cy="515400"/>
          </a:xfrm>
          <a:prstGeom prst="straightConnector1">
            <a:avLst/>
          </a:prstGeom>
          <a:noFill/>
          <a:ln w="9525" cap="flat" cmpd="sng">
            <a:solidFill>
              <a:srgbClr val="000000"/>
            </a:solidFill>
            <a:prstDash val="solid"/>
            <a:round/>
            <a:headEnd type="none" w="lg" len="lg"/>
            <a:tailEnd type="triangle" w="lg" len="lg"/>
          </a:ln>
        </p:spPr>
      </p:cxnSp>
      <p:cxnSp>
        <p:nvCxnSpPr>
          <p:cNvPr id="345" name="Shape 345"/>
          <p:cNvCxnSpPr>
            <a:stCxn id="337" idx="0"/>
          </p:cNvCxnSpPr>
          <p:nvPr/>
        </p:nvCxnSpPr>
        <p:spPr>
          <a:xfrm rot="10800000">
            <a:off x="4158162" y="1677725"/>
            <a:ext cx="312600" cy="527700"/>
          </a:xfrm>
          <a:prstGeom prst="straightConnector1">
            <a:avLst/>
          </a:prstGeom>
          <a:noFill/>
          <a:ln w="9525" cap="flat" cmpd="sng">
            <a:solidFill>
              <a:srgbClr val="000000"/>
            </a:solidFill>
            <a:prstDash val="solid"/>
            <a:round/>
            <a:headEnd type="none" w="lg" len="lg"/>
            <a:tailEnd type="triangle" w="lg" len="lg"/>
          </a:ln>
        </p:spPr>
      </p:cxnSp>
      <p:cxnSp>
        <p:nvCxnSpPr>
          <p:cNvPr id="346" name="Shape 346"/>
          <p:cNvCxnSpPr>
            <a:stCxn id="337" idx="0"/>
          </p:cNvCxnSpPr>
          <p:nvPr/>
        </p:nvCxnSpPr>
        <p:spPr>
          <a:xfrm rot="10800000" flipH="1">
            <a:off x="4470762" y="1677725"/>
            <a:ext cx="294600" cy="527700"/>
          </a:xfrm>
          <a:prstGeom prst="straightConnector1">
            <a:avLst/>
          </a:prstGeom>
          <a:noFill/>
          <a:ln w="9525" cap="flat" cmpd="sng">
            <a:solidFill>
              <a:srgbClr val="000000"/>
            </a:solidFill>
            <a:prstDash val="solid"/>
            <a:round/>
            <a:headEnd type="none" w="lg" len="lg"/>
            <a:tailEnd type="triangle" w="lg" len="lg"/>
          </a:ln>
        </p:spPr>
      </p:cxnSp>
      <p:cxnSp>
        <p:nvCxnSpPr>
          <p:cNvPr id="347" name="Shape 347"/>
          <p:cNvCxnSpPr>
            <a:stCxn id="343" idx="0"/>
          </p:cNvCxnSpPr>
          <p:nvPr/>
        </p:nvCxnSpPr>
        <p:spPr>
          <a:xfrm rot="10800000" flipH="1">
            <a:off x="6559962" y="1714625"/>
            <a:ext cx="460800" cy="490800"/>
          </a:xfrm>
          <a:prstGeom prst="straightConnector1">
            <a:avLst/>
          </a:prstGeom>
          <a:noFill/>
          <a:ln w="9525" cap="flat" cmpd="sng">
            <a:solidFill>
              <a:schemeClr val="dk2"/>
            </a:solidFill>
            <a:prstDash val="solid"/>
            <a:round/>
            <a:headEnd type="none" w="lg" len="lg"/>
            <a:tailEnd type="triangle" w="lg" len="lg"/>
          </a:ln>
        </p:spPr>
      </p:cxnSp>
      <p:cxnSp>
        <p:nvCxnSpPr>
          <p:cNvPr id="348" name="Shape 348"/>
          <p:cNvCxnSpPr>
            <a:stCxn id="343" idx="0"/>
            <a:endCxn id="349" idx="2"/>
          </p:cNvCxnSpPr>
          <p:nvPr/>
        </p:nvCxnSpPr>
        <p:spPr>
          <a:xfrm rot="10800000">
            <a:off x="6181062" y="1665425"/>
            <a:ext cx="378900" cy="540000"/>
          </a:xfrm>
          <a:prstGeom prst="straightConnector1">
            <a:avLst/>
          </a:prstGeom>
          <a:noFill/>
          <a:ln w="9525" cap="flat" cmpd="sng">
            <a:solidFill>
              <a:schemeClr val="dk2"/>
            </a:solidFill>
            <a:prstDash val="solid"/>
            <a:round/>
            <a:headEnd type="none" w="lg" len="lg"/>
            <a:tailEnd type="triangle" w="lg" len="lg"/>
          </a:ln>
        </p:spPr>
      </p:cxnSp>
      <p:cxnSp>
        <p:nvCxnSpPr>
          <p:cNvPr id="350" name="Shape 350"/>
          <p:cNvCxnSpPr>
            <a:endCxn id="335" idx="1"/>
          </p:cNvCxnSpPr>
          <p:nvPr/>
        </p:nvCxnSpPr>
        <p:spPr>
          <a:xfrm>
            <a:off x="1600012" y="2491775"/>
            <a:ext cx="1084200" cy="0"/>
          </a:xfrm>
          <a:prstGeom prst="straightConnector1">
            <a:avLst/>
          </a:prstGeom>
          <a:noFill/>
          <a:ln w="9525" cap="flat" cmpd="sng">
            <a:solidFill>
              <a:srgbClr val="000000"/>
            </a:solidFill>
            <a:prstDash val="solid"/>
            <a:round/>
            <a:headEnd type="none" w="lg" len="lg"/>
            <a:tailEnd type="triangle" w="lg" len="lg"/>
          </a:ln>
        </p:spPr>
      </p:cxnSp>
      <p:cxnSp>
        <p:nvCxnSpPr>
          <p:cNvPr id="351" name="Shape 351"/>
          <p:cNvCxnSpPr/>
          <p:nvPr/>
        </p:nvCxnSpPr>
        <p:spPr>
          <a:xfrm rot="10800000">
            <a:off x="4978724" y="1080990"/>
            <a:ext cx="5400" cy="378300"/>
          </a:xfrm>
          <a:prstGeom prst="straightConnector1">
            <a:avLst/>
          </a:prstGeom>
          <a:noFill/>
          <a:ln w="9525" cap="flat" cmpd="sng">
            <a:solidFill>
              <a:srgbClr val="000000"/>
            </a:solidFill>
            <a:prstDash val="solid"/>
            <a:round/>
            <a:headEnd type="none" w="lg" len="lg"/>
            <a:tailEnd type="triangle" w="lg" len="lg"/>
          </a:ln>
        </p:spPr>
      </p:cxnSp>
      <p:cxnSp>
        <p:nvCxnSpPr>
          <p:cNvPr id="352" name="Shape 352"/>
          <p:cNvCxnSpPr/>
          <p:nvPr/>
        </p:nvCxnSpPr>
        <p:spPr>
          <a:xfrm rot="10800000">
            <a:off x="7192774" y="1080990"/>
            <a:ext cx="5400" cy="378300"/>
          </a:xfrm>
          <a:prstGeom prst="straightConnector1">
            <a:avLst/>
          </a:prstGeom>
          <a:noFill/>
          <a:ln w="9525" cap="flat" cmpd="sng">
            <a:solidFill>
              <a:schemeClr val="dk2"/>
            </a:solidFill>
            <a:prstDash val="solid"/>
            <a:round/>
            <a:headEnd type="none" w="lg" len="lg"/>
            <a:tailEnd type="triangle" w="lg" len="lg"/>
          </a:ln>
        </p:spPr>
      </p:cxnSp>
      <p:cxnSp>
        <p:nvCxnSpPr>
          <p:cNvPr id="353" name="Shape 353"/>
          <p:cNvCxnSpPr>
            <a:stCxn id="354" idx="3"/>
            <a:endCxn id="343" idx="2"/>
          </p:cNvCxnSpPr>
          <p:nvPr/>
        </p:nvCxnSpPr>
        <p:spPr>
          <a:xfrm>
            <a:off x="5076799" y="974837"/>
            <a:ext cx="1483199" cy="1803300"/>
          </a:xfrm>
          <a:prstGeom prst="curvedConnector4">
            <a:avLst>
              <a:gd name="adj1" fmla="val 40073"/>
              <a:gd name="adj2" fmla="val 113204"/>
            </a:avLst>
          </a:prstGeom>
          <a:noFill/>
          <a:ln w="9525" cap="flat" cmpd="sng">
            <a:solidFill>
              <a:srgbClr val="000000"/>
            </a:solidFill>
            <a:prstDash val="solid"/>
            <a:round/>
            <a:headEnd type="none" w="lg" len="lg"/>
            <a:tailEnd type="triangle" w="lg" len="lg"/>
          </a:ln>
        </p:spPr>
      </p:cxnSp>
      <p:cxnSp>
        <p:nvCxnSpPr>
          <p:cNvPr id="355" name="Shape 355"/>
          <p:cNvCxnSpPr/>
          <p:nvPr/>
        </p:nvCxnSpPr>
        <p:spPr>
          <a:xfrm rot="10800000">
            <a:off x="4462681" y="2780146"/>
            <a:ext cx="10800" cy="425100"/>
          </a:xfrm>
          <a:prstGeom prst="straightConnector1">
            <a:avLst/>
          </a:prstGeom>
          <a:noFill/>
          <a:ln w="9525" cap="flat" cmpd="sng">
            <a:solidFill>
              <a:srgbClr val="000000"/>
            </a:solidFill>
            <a:prstDash val="solid"/>
            <a:round/>
            <a:headEnd type="none" w="lg" len="lg"/>
            <a:tailEnd type="triangle" w="lg" len="lg"/>
          </a:ln>
        </p:spPr>
      </p:cxnSp>
      <p:cxnSp>
        <p:nvCxnSpPr>
          <p:cNvPr id="356" name="Shape 356"/>
          <p:cNvCxnSpPr>
            <a:endCxn id="343" idx="2"/>
          </p:cNvCxnSpPr>
          <p:nvPr/>
        </p:nvCxnSpPr>
        <p:spPr>
          <a:xfrm rot="10800000">
            <a:off x="6559962" y="2778125"/>
            <a:ext cx="7800" cy="382200"/>
          </a:xfrm>
          <a:prstGeom prst="straightConnector1">
            <a:avLst/>
          </a:prstGeom>
          <a:noFill/>
          <a:ln w="9525" cap="flat" cmpd="sng">
            <a:solidFill>
              <a:srgbClr val="000000"/>
            </a:solidFill>
            <a:prstDash val="solid"/>
            <a:round/>
            <a:headEnd type="none" w="lg" len="lg"/>
            <a:tailEnd type="triangle" w="lg" len="lg"/>
          </a:ln>
        </p:spPr>
      </p:cxnSp>
      <p:cxnSp>
        <p:nvCxnSpPr>
          <p:cNvPr id="357" name="Shape 357"/>
          <p:cNvCxnSpPr>
            <a:stCxn id="358" idx="3"/>
            <a:endCxn id="329" idx="1"/>
          </p:cNvCxnSpPr>
          <p:nvPr/>
        </p:nvCxnSpPr>
        <p:spPr>
          <a:xfrm>
            <a:off x="3077400" y="1593591"/>
            <a:ext cx="1030799" cy="1701299"/>
          </a:xfrm>
          <a:prstGeom prst="curvedConnector3">
            <a:avLst>
              <a:gd name="adj1" fmla="val 49995"/>
            </a:avLst>
          </a:prstGeom>
          <a:noFill/>
          <a:ln w="9525" cap="flat" cmpd="sng">
            <a:solidFill>
              <a:srgbClr val="000000"/>
            </a:solidFill>
            <a:prstDash val="solid"/>
            <a:round/>
            <a:headEnd type="none" w="lg" len="lg"/>
            <a:tailEnd type="triangle" w="lg" len="lg"/>
          </a:ln>
        </p:spPr>
      </p:cxnSp>
      <p:sp>
        <p:nvSpPr>
          <p:cNvPr id="359" name="Shape 359"/>
          <p:cNvSpPr txBox="1"/>
          <p:nvPr/>
        </p:nvSpPr>
        <p:spPr>
          <a:xfrm>
            <a:off x="3057350" y="3494562"/>
            <a:ext cx="2651400" cy="378300"/>
          </a:xfrm>
          <a:prstGeom prst="rect">
            <a:avLst/>
          </a:prstGeom>
          <a:noFill/>
          <a:ln>
            <a:noFill/>
          </a:ln>
        </p:spPr>
        <p:txBody>
          <a:bodyPr lIns="91425" tIns="91425" rIns="91425" bIns="91425" anchor="t" anchorCtr="0">
            <a:noAutofit/>
          </a:bodyPr>
          <a:lstStyle/>
          <a:p>
            <a:pPr lvl="0" rtl="0">
              <a:spcBef>
                <a:spcPts val="0"/>
              </a:spcBef>
              <a:buNone/>
            </a:pPr>
            <a:r>
              <a:rPr lang="en-GB"/>
              <a:t>weighted average of features</a:t>
            </a:r>
          </a:p>
        </p:txBody>
      </p:sp>
      <p:pic>
        <p:nvPicPr>
          <p:cNvPr id="360" name="Shape 360"/>
          <p:cNvPicPr preferRelativeResize="0"/>
          <p:nvPr/>
        </p:nvPicPr>
        <p:blipFill>
          <a:blip r:embed="rId4">
            <a:alphaModFix/>
          </a:blip>
          <a:stretch>
            <a:fillRect/>
          </a:stretch>
        </p:blipFill>
        <p:spPr>
          <a:xfrm>
            <a:off x="2863021" y="2376121"/>
            <a:ext cx="231300" cy="231300"/>
          </a:xfrm>
          <a:prstGeom prst="rect">
            <a:avLst/>
          </a:prstGeom>
          <a:noFill/>
          <a:ln>
            <a:noFill/>
          </a:ln>
        </p:spPr>
      </p:pic>
      <p:pic>
        <p:nvPicPr>
          <p:cNvPr id="361" name="Shape 361"/>
          <p:cNvPicPr preferRelativeResize="0"/>
          <p:nvPr/>
        </p:nvPicPr>
        <p:blipFill>
          <a:blip r:embed="rId5">
            <a:alphaModFix/>
          </a:blip>
          <a:stretch>
            <a:fillRect/>
          </a:stretch>
        </p:blipFill>
        <p:spPr>
          <a:xfrm>
            <a:off x="6444275" y="2376137"/>
            <a:ext cx="231300" cy="231300"/>
          </a:xfrm>
          <a:prstGeom prst="rect">
            <a:avLst/>
          </a:prstGeom>
          <a:noFill/>
          <a:ln>
            <a:noFill/>
          </a:ln>
        </p:spPr>
      </p:pic>
      <p:pic>
        <p:nvPicPr>
          <p:cNvPr id="362" name="Shape 362"/>
          <p:cNvPicPr preferRelativeResize="0"/>
          <p:nvPr/>
        </p:nvPicPr>
        <p:blipFill>
          <a:blip r:embed="rId6">
            <a:alphaModFix/>
          </a:blip>
          <a:stretch>
            <a:fillRect/>
          </a:stretch>
        </p:blipFill>
        <p:spPr>
          <a:xfrm>
            <a:off x="4355175" y="2373412"/>
            <a:ext cx="231299" cy="238761"/>
          </a:xfrm>
          <a:prstGeom prst="rect">
            <a:avLst/>
          </a:prstGeom>
          <a:noFill/>
          <a:ln>
            <a:noFill/>
          </a:ln>
        </p:spPr>
      </p:pic>
      <p:cxnSp>
        <p:nvCxnSpPr>
          <p:cNvPr id="363" name="Shape 363"/>
          <p:cNvCxnSpPr/>
          <p:nvPr/>
        </p:nvCxnSpPr>
        <p:spPr>
          <a:xfrm>
            <a:off x="6858112" y="2492800"/>
            <a:ext cx="674700" cy="0"/>
          </a:xfrm>
          <a:prstGeom prst="straightConnector1">
            <a:avLst/>
          </a:prstGeom>
          <a:noFill/>
          <a:ln w="9525" cap="flat" cmpd="sng">
            <a:solidFill>
              <a:schemeClr val="dk2"/>
            </a:solidFill>
            <a:prstDash val="solid"/>
            <a:round/>
            <a:headEnd type="none" w="lg" len="lg"/>
            <a:tailEnd type="triangle" w="lg" len="lg"/>
          </a:ln>
        </p:spPr>
      </p:cxnSp>
      <p:sp>
        <p:nvSpPr>
          <p:cNvPr id="364" name="Shape 364"/>
          <p:cNvSpPr txBox="1"/>
          <p:nvPr/>
        </p:nvSpPr>
        <p:spPr>
          <a:xfrm>
            <a:off x="7446925" y="2251925"/>
            <a:ext cx="588900" cy="302700"/>
          </a:xfrm>
          <a:prstGeom prst="rect">
            <a:avLst/>
          </a:prstGeom>
          <a:noFill/>
          <a:ln>
            <a:noFill/>
          </a:ln>
        </p:spPr>
        <p:txBody>
          <a:bodyPr lIns="91425" tIns="91425" rIns="91425" bIns="91425" anchor="ctr" anchorCtr="0">
            <a:noAutofit/>
          </a:bodyPr>
          <a:lstStyle/>
          <a:p>
            <a:pPr lvl="0" algn="ctr" rtl="0">
              <a:spcBef>
                <a:spcPts val="0"/>
              </a:spcBef>
              <a:buNone/>
            </a:pPr>
            <a:r>
              <a:rPr lang="en-GB" sz="2400"/>
              <a:t>...</a:t>
            </a:r>
          </a:p>
        </p:txBody>
      </p:sp>
      <p:sp>
        <p:nvSpPr>
          <p:cNvPr id="365" name="Shape 365"/>
          <p:cNvSpPr txBox="1"/>
          <p:nvPr/>
        </p:nvSpPr>
        <p:spPr>
          <a:xfrm>
            <a:off x="-15850" y="4875650"/>
            <a:ext cx="8035800" cy="223800"/>
          </a:xfrm>
          <a:prstGeom prst="rect">
            <a:avLst/>
          </a:prstGeom>
          <a:noFill/>
          <a:ln>
            <a:noFill/>
          </a:ln>
        </p:spPr>
        <p:txBody>
          <a:bodyPr lIns="91425" tIns="91425" rIns="91425" bIns="91425" anchor="ctr" anchorCtr="0">
            <a:noAutofit/>
          </a:bodyPr>
          <a:lstStyle/>
          <a:p>
            <a:pPr lvl="0" rtl="0">
              <a:spcBef>
                <a:spcPts val="0"/>
              </a:spcBef>
              <a:buNone/>
            </a:pPr>
            <a:r>
              <a:rPr lang="en-GB" sz="1200">
                <a:solidFill>
                  <a:srgbClr val="999999"/>
                </a:solidFill>
              </a:rPr>
              <a:t>Xu et al. “Show, Attend and Tell: Neural Image Caption Generation with Visual Attention” ICML 2015</a:t>
            </a:r>
          </a:p>
        </p:txBody>
      </p:sp>
      <p:pic>
        <p:nvPicPr>
          <p:cNvPr id="358" name="Shape 358"/>
          <p:cNvPicPr preferRelativeResize="0"/>
          <p:nvPr/>
        </p:nvPicPr>
        <p:blipFill>
          <a:blip r:embed="rId7">
            <a:alphaModFix/>
          </a:blip>
          <a:stretch>
            <a:fillRect/>
          </a:stretch>
        </p:blipFill>
        <p:spPr>
          <a:xfrm>
            <a:off x="2846100" y="1518757"/>
            <a:ext cx="231299" cy="149667"/>
          </a:xfrm>
          <a:prstGeom prst="rect">
            <a:avLst/>
          </a:prstGeom>
          <a:noFill/>
          <a:ln>
            <a:noFill/>
          </a:ln>
        </p:spPr>
      </p:pic>
      <p:pic>
        <p:nvPicPr>
          <p:cNvPr id="333" name="Shape 333"/>
          <p:cNvPicPr preferRelativeResize="0"/>
          <p:nvPr/>
        </p:nvPicPr>
        <p:blipFill>
          <a:blip r:embed="rId8">
            <a:alphaModFix/>
          </a:blip>
          <a:stretch>
            <a:fillRect/>
          </a:stretch>
        </p:blipFill>
        <p:spPr>
          <a:xfrm>
            <a:off x="4042573" y="1520149"/>
            <a:ext cx="231299" cy="145376"/>
          </a:xfrm>
          <a:prstGeom prst="rect">
            <a:avLst/>
          </a:prstGeom>
          <a:noFill/>
          <a:ln>
            <a:noFill/>
          </a:ln>
        </p:spPr>
      </p:pic>
      <p:pic>
        <p:nvPicPr>
          <p:cNvPr id="366" name="Shape 366"/>
          <p:cNvPicPr preferRelativeResize="0"/>
          <p:nvPr/>
        </p:nvPicPr>
        <p:blipFill>
          <a:blip r:embed="rId9">
            <a:alphaModFix/>
          </a:blip>
          <a:stretch>
            <a:fillRect/>
          </a:stretch>
        </p:blipFill>
        <p:spPr>
          <a:xfrm>
            <a:off x="6096000" y="1516840"/>
            <a:ext cx="231299" cy="151997"/>
          </a:xfrm>
          <a:prstGeom prst="rect">
            <a:avLst/>
          </a:prstGeom>
          <a:noFill/>
          <a:ln>
            <a:noFill/>
          </a:ln>
        </p:spPr>
      </p:pic>
      <p:pic>
        <p:nvPicPr>
          <p:cNvPr id="367" name="Shape 367"/>
          <p:cNvPicPr preferRelativeResize="0"/>
          <p:nvPr/>
        </p:nvPicPr>
        <p:blipFill>
          <a:blip r:embed="rId10">
            <a:alphaModFix/>
          </a:blip>
          <a:stretch>
            <a:fillRect/>
          </a:stretch>
        </p:blipFill>
        <p:spPr>
          <a:xfrm>
            <a:off x="1867575" y="3930814"/>
            <a:ext cx="7035997" cy="886887"/>
          </a:xfrm>
          <a:prstGeom prst="rect">
            <a:avLst/>
          </a:prstGeom>
          <a:noFill/>
          <a:ln>
            <a:noFill/>
          </a:ln>
        </p:spPr>
      </p:pic>
      <p:pic>
        <p:nvPicPr>
          <p:cNvPr id="354" name="Shape 354"/>
          <p:cNvPicPr preferRelativeResize="0"/>
          <p:nvPr/>
        </p:nvPicPr>
        <p:blipFill>
          <a:blip r:embed="rId11">
            <a:alphaModFix/>
          </a:blip>
          <a:stretch>
            <a:fillRect/>
          </a:stretch>
        </p:blipFill>
        <p:spPr>
          <a:xfrm>
            <a:off x="4909749" y="877949"/>
            <a:ext cx="167050" cy="193774"/>
          </a:xfrm>
          <a:prstGeom prst="rect">
            <a:avLst/>
          </a:prstGeom>
          <a:noFill/>
          <a:ln>
            <a:noFill/>
          </a:ln>
        </p:spPr>
      </p:pic>
      <p:pic>
        <p:nvPicPr>
          <p:cNvPr id="368" name="Shape 368"/>
          <p:cNvPicPr preferRelativeResize="0"/>
          <p:nvPr/>
        </p:nvPicPr>
        <p:blipFill>
          <a:blip r:embed="rId12">
            <a:alphaModFix/>
          </a:blip>
          <a:stretch>
            <a:fillRect/>
          </a:stretch>
        </p:blipFill>
        <p:spPr>
          <a:xfrm>
            <a:off x="7111949" y="881680"/>
            <a:ext cx="167050" cy="186307"/>
          </a:xfrm>
          <a:prstGeom prst="rect">
            <a:avLst/>
          </a:prstGeom>
          <a:noFill/>
          <a:ln>
            <a:noFill/>
          </a:ln>
        </p:spPr>
      </p:pic>
      <p:pic>
        <p:nvPicPr>
          <p:cNvPr id="369" name="Shape 369"/>
          <p:cNvPicPr preferRelativeResize="0"/>
          <p:nvPr/>
        </p:nvPicPr>
        <p:blipFill>
          <a:blip r:embed="rId13">
            <a:alphaModFix/>
          </a:blip>
          <a:stretch>
            <a:fillRect/>
          </a:stretch>
        </p:blipFill>
        <p:spPr>
          <a:xfrm>
            <a:off x="4698825" y="1468723"/>
            <a:ext cx="588900" cy="209513"/>
          </a:xfrm>
          <a:prstGeom prst="rect">
            <a:avLst/>
          </a:prstGeom>
          <a:noFill/>
          <a:ln>
            <a:noFill/>
          </a:ln>
        </p:spPr>
      </p:pic>
      <p:pic>
        <p:nvPicPr>
          <p:cNvPr id="370" name="Shape 370"/>
          <p:cNvPicPr preferRelativeResize="0"/>
          <p:nvPr/>
        </p:nvPicPr>
        <p:blipFill>
          <a:blip r:embed="rId14">
            <a:alphaModFix/>
          </a:blip>
          <a:stretch>
            <a:fillRect/>
          </a:stretch>
        </p:blipFill>
        <p:spPr>
          <a:xfrm>
            <a:off x="6743825" y="1461326"/>
            <a:ext cx="903300" cy="224304"/>
          </a:xfrm>
          <a:prstGeom prst="rect">
            <a:avLst/>
          </a:prstGeom>
          <a:noFill/>
          <a:ln>
            <a:noFill/>
          </a:ln>
        </p:spPr>
      </p:pic>
      <p:pic>
        <p:nvPicPr>
          <p:cNvPr id="329" name="Shape 329"/>
          <p:cNvPicPr preferRelativeResize="0"/>
          <p:nvPr/>
        </p:nvPicPr>
        <p:blipFill>
          <a:blip r:embed="rId15">
            <a:alphaModFix/>
          </a:blip>
          <a:stretch>
            <a:fillRect/>
          </a:stretch>
        </p:blipFill>
        <p:spPr>
          <a:xfrm>
            <a:off x="4108100" y="3008632"/>
            <a:ext cx="725452" cy="572700"/>
          </a:xfrm>
          <a:prstGeom prst="rect">
            <a:avLst/>
          </a:prstGeom>
          <a:noFill/>
          <a:ln>
            <a:noFill/>
          </a:ln>
        </p:spPr>
      </p:pic>
      <p:pic>
        <p:nvPicPr>
          <p:cNvPr id="331" name="Shape 331"/>
          <p:cNvPicPr preferRelativeResize="0"/>
          <p:nvPr/>
        </p:nvPicPr>
        <p:blipFill>
          <a:blip r:embed="rId16">
            <a:alphaModFix/>
          </a:blip>
          <a:stretch>
            <a:fillRect/>
          </a:stretch>
        </p:blipFill>
        <p:spPr>
          <a:xfrm>
            <a:off x="6222575" y="3048084"/>
            <a:ext cx="725449" cy="572742"/>
          </a:xfrm>
          <a:prstGeom prst="rect">
            <a:avLst/>
          </a:prstGeom>
          <a:noFill/>
          <a:ln>
            <a:noFill/>
          </a:ln>
        </p:spPr>
      </p:pic>
      <p:sp>
        <p:nvSpPr>
          <p:cNvPr id="371" name="Shape 371"/>
          <p:cNvSpPr txBox="1"/>
          <p:nvPr/>
        </p:nvSpPr>
        <p:spPr>
          <a:xfrm>
            <a:off x="4833550" y="504950"/>
            <a:ext cx="294600" cy="302700"/>
          </a:xfrm>
          <a:prstGeom prst="rect">
            <a:avLst/>
          </a:prstGeom>
          <a:noFill/>
          <a:ln>
            <a:noFill/>
          </a:ln>
        </p:spPr>
        <p:txBody>
          <a:bodyPr lIns="91425" tIns="91425" rIns="91425" bIns="91425" anchor="t" anchorCtr="0">
            <a:noAutofit/>
          </a:bodyPr>
          <a:lstStyle/>
          <a:p>
            <a:pPr lvl="0">
              <a:spcBef>
                <a:spcPts val="0"/>
              </a:spcBef>
              <a:buNone/>
            </a:pPr>
            <a:r>
              <a:rPr lang="en-GB"/>
              <a:t>a</a:t>
            </a:r>
          </a:p>
        </p:txBody>
      </p:sp>
      <p:sp>
        <p:nvSpPr>
          <p:cNvPr id="372" name="Shape 372"/>
          <p:cNvSpPr txBox="1"/>
          <p:nvPr/>
        </p:nvSpPr>
        <p:spPr>
          <a:xfrm>
            <a:off x="6958175" y="489750"/>
            <a:ext cx="674700" cy="302700"/>
          </a:xfrm>
          <a:prstGeom prst="rect">
            <a:avLst/>
          </a:prstGeom>
          <a:noFill/>
          <a:ln>
            <a:noFill/>
          </a:ln>
        </p:spPr>
        <p:txBody>
          <a:bodyPr lIns="91425" tIns="91425" rIns="91425" bIns="91425" anchor="t" anchorCtr="0">
            <a:noAutofit/>
          </a:bodyPr>
          <a:lstStyle/>
          <a:p>
            <a:pPr lvl="0" rtl="0">
              <a:spcBef>
                <a:spcPts val="0"/>
              </a:spcBef>
              <a:buNone/>
            </a:pPr>
            <a:r>
              <a:rPr lang="en-GB"/>
              <a:t>bird</a:t>
            </a:r>
          </a:p>
        </p:txBody>
      </p:sp>
      <p:pic>
        <p:nvPicPr>
          <p:cNvPr id="373" name="Shape 373"/>
          <p:cNvPicPr preferRelativeResize="0"/>
          <p:nvPr/>
        </p:nvPicPr>
        <p:blipFill>
          <a:blip r:embed="rId17">
            <a:alphaModFix/>
          </a:blip>
          <a:stretch>
            <a:fillRect/>
          </a:stretch>
        </p:blipFill>
        <p:spPr>
          <a:xfrm>
            <a:off x="248425" y="1081004"/>
            <a:ext cx="1939095" cy="2387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Introspection via soft attention</a:t>
            </a:r>
          </a:p>
        </p:txBody>
      </p:sp>
      <p:sp>
        <p:nvSpPr>
          <p:cNvPr id="379" name="Shape 379"/>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lvl="0">
              <a:spcBef>
                <a:spcPts val="0"/>
              </a:spcBef>
              <a:buNone/>
            </a:pPr>
            <a:endParaRPr/>
          </a:p>
        </p:txBody>
      </p:sp>
      <p:pic>
        <p:nvPicPr>
          <p:cNvPr id="380" name="Shape 380"/>
          <p:cNvPicPr preferRelativeResize="0"/>
          <p:nvPr/>
        </p:nvPicPr>
        <p:blipFill>
          <a:blip r:embed="rId3">
            <a:alphaModFix/>
          </a:blip>
          <a:stretch>
            <a:fillRect/>
          </a:stretch>
        </p:blipFill>
        <p:spPr>
          <a:xfrm>
            <a:off x="4684174" y="1302025"/>
            <a:ext cx="4374675" cy="2659800"/>
          </a:xfrm>
          <a:prstGeom prst="rect">
            <a:avLst/>
          </a:prstGeom>
          <a:noFill/>
          <a:ln>
            <a:noFill/>
          </a:ln>
        </p:spPr>
      </p:pic>
      <p:pic>
        <p:nvPicPr>
          <p:cNvPr id="381" name="Shape 381"/>
          <p:cNvPicPr preferRelativeResize="0"/>
          <p:nvPr/>
        </p:nvPicPr>
        <p:blipFill rotWithShape="1">
          <a:blip r:embed="rId4">
            <a:alphaModFix/>
          </a:blip>
          <a:srcRect t="3818"/>
          <a:stretch/>
        </p:blipFill>
        <p:spPr>
          <a:xfrm>
            <a:off x="112075" y="1386375"/>
            <a:ext cx="4443724" cy="2659800"/>
          </a:xfrm>
          <a:prstGeom prst="rect">
            <a:avLst/>
          </a:prstGeom>
          <a:noFill/>
          <a:ln>
            <a:noFill/>
          </a:ln>
        </p:spPr>
      </p:pic>
      <p:sp>
        <p:nvSpPr>
          <p:cNvPr id="382" name="Shape 382"/>
          <p:cNvSpPr txBox="1"/>
          <p:nvPr/>
        </p:nvSpPr>
        <p:spPr>
          <a:xfrm>
            <a:off x="-15850" y="4875650"/>
            <a:ext cx="8035800" cy="223800"/>
          </a:xfrm>
          <a:prstGeom prst="rect">
            <a:avLst/>
          </a:prstGeom>
          <a:noFill/>
          <a:ln>
            <a:noFill/>
          </a:ln>
        </p:spPr>
        <p:txBody>
          <a:bodyPr lIns="91425" tIns="91425" rIns="91425" bIns="91425" anchor="ctr" anchorCtr="0">
            <a:noAutofit/>
          </a:bodyPr>
          <a:lstStyle/>
          <a:p>
            <a:pPr lvl="0" rtl="0">
              <a:spcBef>
                <a:spcPts val="0"/>
              </a:spcBef>
              <a:buNone/>
            </a:pPr>
            <a:r>
              <a:rPr lang="en-GB" sz="1200">
                <a:solidFill>
                  <a:srgbClr val="999999"/>
                </a:solidFill>
              </a:rPr>
              <a:t>Xu et al. “Show, Attend and Tell: Neural Image Caption Generation with Visual Attention” ICML 2015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Soft vs. hard attention</a:t>
            </a:r>
          </a:p>
        </p:txBody>
      </p:sp>
      <p:sp>
        <p:nvSpPr>
          <p:cNvPr id="388" name="Shape 388"/>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Hard attention</a:t>
            </a:r>
          </a:p>
          <a:p>
            <a:pPr marL="914400" lvl="1" indent="-228600" rtl="0">
              <a:spcBef>
                <a:spcPts val="0"/>
              </a:spcBef>
              <a:buChar char="○"/>
            </a:pPr>
            <a:r>
              <a:rPr lang="en-GB"/>
              <a:t>Better results (sometimes?)</a:t>
            </a:r>
          </a:p>
          <a:p>
            <a:pPr marL="914400" lvl="1" indent="-228600" rtl="0">
              <a:spcBef>
                <a:spcPts val="0"/>
              </a:spcBef>
              <a:buChar char="○"/>
            </a:pPr>
            <a:r>
              <a:rPr lang="en-GB"/>
              <a:t>More principled</a:t>
            </a:r>
          </a:p>
          <a:p>
            <a:pPr marL="914400" lvl="1" indent="-228600" rtl="0">
              <a:spcBef>
                <a:spcPts val="0"/>
              </a:spcBef>
              <a:buChar char="○"/>
            </a:pPr>
            <a:r>
              <a:rPr lang="en-GB"/>
              <a:t>Hard to train</a:t>
            </a:r>
            <a:br>
              <a:rPr lang="en-GB"/>
            </a:br>
            <a:endParaRPr lang="en-GB"/>
          </a:p>
          <a:p>
            <a:pPr marL="457200" lvl="0" indent="-228600" rtl="0">
              <a:spcBef>
                <a:spcPts val="0"/>
              </a:spcBef>
              <a:buChar char="●"/>
            </a:pPr>
            <a:r>
              <a:rPr lang="en-GB"/>
              <a:t>Soft attention</a:t>
            </a:r>
          </a:p>
          <a:p>
            <a:pPr marL="914400" lvl="1" indent="-228600" rtl="0">
              <a:spcBef>
                <a:spcPts val="0"/>
              </a:spcBef>
              <a:buChar char="○"/>
            </a:pPr>
            <a:r>
              <a:rPr lang="en-GB"/>
              <a:t>Not always applicable</a:t>
            </a:r>
          </a:p>
          <a:p>
            <a:pPr marL="914400" lvl="1" indent="-228600" rtl="0">
              <a:spcBef>
                <a:spcPts val="0"/>
              </a:spcBef>
              <a:buChar char="○"/>
            </a:pPr>
            <a:r>
              <a:rPr lang="en-GB"/>
              <a:t>Easy to train</a:t>
            </a:r>
          </a:p>
        </p:txBody>
      </p:sp>
      <p:pic>
        <p:nvPicPr>
          <p:cNvPr id="389" name="Shape 389"/>
          <p:cNvPicPr preferRelativeResize="0"/>
          <p:nvPr/>
        </p:nvPicPr>
        <p:blipFill>
          <a:blip r:embed="rId3">
            <a:alphaModFix/>
          </a:blip>
          <a:stretch>
            <a:fillRect/>
          </a:stretch>
        </p:blipFill>
        <p:spPr>
          <a:xfrm>
            <a:off x="3767500" y="965074"/>
            <a:ext cx="4494949" cy="924449"/>
          </a:xfrm>
          <a:prstGeom prst="rect">
            <a:avLst/>
          </a:prstGeom>
          <a:noFill/>
          <a:ln>
            <a:noFill/>
          </a:ln>
        </p:spPr>
      </p:pic>
      <p:sp>
        <p:nvSpPr>
          <p:cNvPr id="390" name="Shape 390"/>
          <p:cNvSpPr txBox="1"/>
          <p:nvPr/>
        </p:nvSpPr>
        <p:spPr>
          <a:xfrm>
            <a:off x="60350" y="4875650"/>
            <a:ext cx="8035800" cy="223800"/>
          </a:xfrm>
          <a:prstGeom prst="rect">
            <a:avLst/>
          </a:prstGeom>
          <a:noFill/>
          <a:ln>
            <a:noFill/>
          </a:ln>
        </p:spPr>
        <p:txBody>
          <a:bodyPr lIns="91425" tIns="91425" rIns="91425" bIns="91425" anchor="ctr" anchorCtr="0">
            <a:noAutofit/>
          </a:bodyPr>
          <a:lstStyle/>
          <a:p>
            <a:pPr lvl="0" rtl="0">
              <a:spcBef>
                <a:spcPts val="0"/>
              </a:spcBef>
              <a:buNone/>
            </a:pPr>
            <a:r>
              <a:rPr lang="en-GB" sz="1200">
                <a:solidFill>
                  <a:srgbClr val="999999"/>
                </a:solidFill>
              </a:rPr>
              <a:t>Xu et al. “Show, Attend and Tell: Neural Image Caption Generation with Visual Attention” ICML 2015</a:t>
            </a:r>
          </a:p>
        </p:txBody>
      </p:sp>
      <p:grpSp>
        <p:nvGrpSpPr>
          <p:cNvPr id="391" name="Shape 391"/>
          <p:cNvGrpSpPr/>
          <p:nvPr/>
        </p:nvGrpSpPr>
        <p:grpSpPr>
          <a:xfrm>
            <a:off x="1076349" y="3241042"/>
            <a:ext cx="6991305" cy="1538901"/>
            <a:chOff x="1076349" y="3241042"/>
            <a:chExt cx="6991305" cy="1538901"/>
          </a:xfrm>
        </p:grpSpPr>
        <p:pic>
          <p:nvPicPr>
            <p:cNvPr id="392" name="Shape 392"/>
            <p:cNvPicPr preferRelativeResize="0"/>
            <p:nvPr/>
          </p:nvPicPr>
          <p:blipFill>
            <a:blip r:embed="rId4">
              <a:alphaModFix/>
            </a:blip>
            <a:stretch>
              <a:fillRect/>
            </a:stretch>
          </p:blipFill>
          <p:spPr>
            <a:xfrm>
              <a:off x="1076349" y="3291642"/>
              <a:ext cx="6991305" cy="1488301"/>
            </a:xfrm>
            <a:prstGeom prst="rect">
              <a:avLst/>
            </a:prstGeom>
            <a:noFill/>
            <a:ln>
              <a:noFill/>
            </a:ln>
          </p:spPr>
        </p:pic>
        <p:sp>
          <p:nvSpPr>
            <p:cNvPr id="393" name="Shape 393"/>
            <p:cNvSpPr txBox="1"/>
            <p:nvPr/>
          </p:nvSpPr>
          <p:spPr>
            <a:xfrm>
              <a:off x="1119050" y="3241042"/>
              <a:ext cx="565500" cy="352199"/>
            </a:xfrm>
            <a:prstGeom prst="rect">
              <a:avLst/>
            </a:prstGeom>
            <a:noFill/>
            <a:ln>
              <a:noFill/>
            </a:ln>
          </p:spPr>
          <p:txBody>
            <a:bodyPr lIns="91425" tIns="91425" rIns="91425" bIns="91425" anchor="t" anchorCtr="0">
              <a:noAutofit/>
            </a:bodyPr>
            <a:lstStyle/>
            <a:p>
              <a:pPr lvl="0">
                <a:spcBef>
                  <a:spcPts val="0"/>
                </a:spcBef>
                <a:buNone/>
              </a:pPr>
              <a:r>
                <a:rPr lang="en-GB"/>
                <a:t>soft</a:t>
              </a:r>
            </a:p>
          </p:txBody>
        </p:sp>
        <p:sp>
          <p:nvSpPr>
            <p:cNvPr id="394" name="Shape 394"/>
            <p:cNvSpPr txBox="1"/>
            <p:nvPr/>
          </p:nvSpPr>
          <p:spPr>
            <a:xfrm>
              <a:off x="1119050" y="4268467"/>
              <a:ext cx="565500" cy="352200"/>
            </a:xfrm>
            <a:prstGeom prst="rect">
              <a:avLst/>
            </a:prstGeom>
            <a:noFill/>
            <a:ln>
              <a:noFill/>
            </a:ln>
          </p:spPr>
          <p:txBody>
            <a:bodyPr lIns="91425" tIns="91425" rIns="91425" bIns="91425" anchor="t" anchorCtr="0">
              <a:noAutofit/>
            </a:bodyPr>
            <a:lstStyle/>
            <a:p>
              <a:pPr lvl="0" rtl="0">
                <a:spcBef>
                  <a:spcPts val="0"/>
                </a:spcBef>
                <a:buNone/>
              </a:pPr>
              <a:r>
                <a:rPr lang="en-GB"/>
                <a:t>hard</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Outline</a:t>
            </a:r>
          </a:p>
        </p:txBody>
      </p:sp>
      <p:sp>
        <p:nvSpPr>
          <p:cNvPr id="400" name="Shape 400"/>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Attention as a latent variable model</a:t>
            </a:r>
          </a:p>
          <a:p>
            <a:pPr marL="457200" lvl="0" indent="-228600" rtl="0">
              <a:spcBef>
                <a:spcPts val="0"/>
              </a:spcBef>
              <a:buChar char="●"/>
            </a:pPr>
            <a:r>
              <a:rPr lang="en-GB"/>
              <a:t>Hard &amp; soft attention for image captioning</a:t>
            </a:r>
          </a:p>
          <a:p>
            <a:pPr marL="914400" lvl="1" indent="-228600" rtl="0">
              <a:spcBef>
                <a:spcPts val="0"/>
              </a:spcBef>
              <a:buChar char="○"/>
            </a:pPr>
            <a:r>
              <a:rPr lang="en-GB"/>
              <a:t>Training hard attention: REINFORCE, improved methods</a:t>
            </a:r>
          </a:p>
          <a:p>
            <a:pPr marL="914400" lvl="1" indent="-228600" rtl="0">
              <a:spcBef>
                <a:spcPts val="0"/>
              </a:spcBef>
              <a:buChar char="○"/>
            </a:pPr>
            <a:r>
              <a:rPr lang="en-GB"/>
              <a:t>Soft attention for image captioning</a:t>
            </a:r>
          </a:p>
          <a:p>
            <a:pPr marL="457200" lvl="0" indent="-228600" rtl="0">
              <a:spcBef>
                <a:spcPts val="0"/>
              </a:spcBef>
              <a:buChar char="●"/>
            </a:pPr>
            <a:r>
              <a:rPr lang="en-GB" b="1"/>
              <a:t>Soft attention for neural machine translation</a:t>
            </a:r>
          </a:p>
          <a:p>
            <a:pPr marL="914400" lvl="1" indent="-228600" rtl="0">
              <a:spcBef>
                <a:spcPts val="0"/>
              </a:spcBef>
              <a:buChar char="○"/>
            </a:pPr>
            <a:r>
              <a:rPr lang="en-GB"/>
              <a:t>With LSTMs</a:t>
            </a:r>
          </a:p>
          <a:p>
            <a:pPr marL="914400" lvl="1" indent="-228600" rtl="0">
              <a:spcBef>
                <a:spcPts val="0"/>
              </a:spcBef>
              <a:buChar char="○"/>
            </a:pPr>
            <a:r>
              <a:rPr lang="en-GB"/>
              <a:t>Or without! Attention Is All You Need!</a:t>
            </a:r>
          </a:p>
          <a:p>
            <a:pPr marL="457200" lvl="0" indent="-228600" rtl="0">
              <a:spcBef>
                <a:spcPts val="0"/>
              </a:spcBef>
              <a:buChar char="●"/>
            </a:pPr>
            <a:r>
              <a:rPr lang="en-GB"/>
              <a:t>Soft attention for image classification</a:t>
            </a:r>
          </a:p>
          <a:p>
            <a:pPr marL="914400" lvl="1" indent="-228600" rtl="0">
              <a:spcBef>
                <a:spcPts val="0"/>
              </a:spcBef>
              <a:buChar char="○"/>
            </a:pPr>
            <a:r>
              <a:rPr lang="en-GB"/>
              <a:t>Spatial Transformer Networks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Neural machine translation and long sentences</a:t>
            </a:r>
          </a:p>
        </p:txBody>
      </p:sp>
      <p:sp>
        <p:nvSpPr>
          <p:cNvPr id="406" name="Shape 406"/>
          <p:cNvSpPr txBox="1"/>
          <p:nvPr/>
        </p:nvSpPr>
        <p:spPr>
          <a:xfrm>
            <a:off x="418400" y="3831875"/>
            <a:ext cx="8054700" cy="5727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GB" sz="1600">
                <a:solidFill>
                  <a:schemeClr val="dk1"/>
                </a:solidFill>
              </a:rPr>
              <a:t>В начале 1806 года Николай Ростов вернулся в отпуск. &lt;EOS&gt;</a:t>
            </a:r>
          </a:p>
        </p:txBody>
      </p:sp>
      <p:sp>
        <p:nvSpPr>
          <p:cNvPr id="407" name="Shape 407"/>
          <p:cNvSpPr txBox="1"/>
          <p:nvPr/>
        </p:nvSpPr>
        <p:spPr>
          <a:xfrm>
            <a:off x="3764300" y="2729725"/>
            <a:ext cx="1515300" cy="341400"/>
          </a:xfrm>
          <a:prstGeom prst="rect">
            <a:avLst/>
          </a:prstGeom>
          <a:noFill/>
          <a:ln>
            <a:noFill/>
          </a:ln>
        </p:spPr>
        <p:txBody>
          <a:bodyPr lIns="91425" tIns="91425" rIns="91425" bIns="91425" anchor="t" anchorCtr="0">
            <a:noAutofit/>
          </a:bodyPr>
          <a:lstStyle/>
          <a:p>
            <a:pPr lvl="0">
              <a:spcBef>
                <a:spcPts val="0"/>
              </a:spcBef>
              <a:buNone/>
            </a:pPr>
            <a:r>
              <a:rPr lang="en-GB"/>
              <a:t>1000 numbers</a:t>
            </a:r>
          </a:p>
        </p:txBody>
      </p:sp>
      <p:sp>
        <p:nvSpPr>
          <p:cNvPr id="408" name="Shape 408"/>
          <p:cNvSpPr txBox="1"/>
          <p:nvPr/>
        </p:nvSpPr>
        <p:spPr>
          <a:xfrm>
            <a:off x="418400" y="1635100"/>
            <a:ext cx="8054700" cy="5727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GB" sz="1600">
                <a:solidFill>
                  <a:schemeClr val="dk1"/>
                </a:solidFill>
              </a:rPr>
              <a:t>Early in the year 1806 Nicholas Rostov returned home on leave. &lt;EOS&gt;</a:t>
            </a:r>
          </a:p>
        </p:txBody>
      </p:sp>
      <p:sp>
        <p:nvSpPr>
          <p:cNvPr id="409" name="Shape 409"/>
          <p:cNvSpPr/>
          <p:nvPr/>
        </p:nvSpPr>
        <p:spPr>
          <a:xfrm>
            <a:off x="1860800" y="3071129"/>
            <a:ext cx="5169900" cy="707399"/>
          </a:xfrm>
          <a:prstGeom prst="trapezoid">
            <a:avLst>
              <a:gd name="adj" fmla="val 273989"/>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GB" sz="1800" b="1"/>
              <a:t>encoder</a:t>
            </a:r>
          </a:p>
        </p:txBody>
      </p:sp>
      <p:sp>
        <p:nvSpPr>
          <p:cNvPr id="410" name="Shape 410"/>
          <p:cNvSpPr/>
          <p:nvPr/>
        </p:nvSpPr>
        <p:spPr>
          <a:xfrm rot="10800000">
            <a:off x="1833300" y="2022329"/>
            <a:ext cx="5169900" cy="707400"/>
          </a:xfrm>
          <a:prstGeom prst="trapezoid">
            <a:avLst>
              <a:gd name="adj" fmla="val 27684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800" b="1"/>
          </a:p>
        </p:txBody>
      </p:sp>
      <p:sp>
        <p:nvSpPr>
          <p:cNvPr id="411" name="Shape 411"/>
          <p:cNvSpPr txBox="1"/>
          <p:nvPr/>
        </p:nvSpPr>
        <p:spPr>
          <a:xfrm>
            <a:off x="3849650" y="2151975"/>
            <a:ext cx="1344600" cy="470700"/>
          </a:xfrm>
          <a:prstGeom prst="rect">
            <a:avLst/>
          </a:prstGeom>
          <a:noFill/>
          <a:ln>
            <a:noFill/>
          </a:ln>
        </p:spPr>
        <p:txBody>
          <a:bodyPr lIns="91425" tIns="91425" rIns="91425" bIns="91425" anchor="t" anchorCtr="0">
            <a:noAutofit/>
          </a:bodyPr>
          <a:lstStyle/>
          <a:p>
            <a:pPr lvl="0">
              <a:spcBef>
                <a:spcPts val="0"/>
              </a:spcBef>
              <a:buNone/>
            </a:pPr>
            <a:r>
              <a:rPr lang="en-GB" sz="1800" b="1"/>
              <a:t>decoder</a:t>
            </a:r>
          </a:p>
        </p:txBody>
      </p:sp>
      <p:sp>
        <p:nvSpPr>
          <p:cNvPr id="412" name="Shape 412"/>
          <p:cNvSpPr txBox="1"/>
          <p:nvPr/>
        </p:nvSpPr>
        <p:spPr>
          <a:xfrm>
            <a:off x="27500" y="4698325"/>
            <a:ext cx="3137400" cy="341400"/>
          </a:xfrm>
          <a:prstGeom prst="rect">
            <a:avLst/>
          </a:prstGeom>
          <a:noFill/>
          <a:ln>
            <a:noFill/>
          </a:ln>
        </p:spPr>
        <p:txBody>
          <a:bodyPr lIns="91425" tIns="91425" rIns="91425" bIns="91425" anchor="t" anchorCtr="0">
            <a:noAutofit/>
          </a:bodyPr>
          <a:lstStyle/>
          <a:p>
            <a:pPr lvl="0">
              <a:spcBef>
                <a:spcPts val="0"/>
              </a:spcBef>
              <a:buNone/>
            </a:pPr>
            <a:r>
              <a:rPr lang="en-GB" sz="1200">
                <a:solidFill>
                  <a:srgbClr val="666666"/>
                </a:solidFill>
              </a:rPr>
              <a:t>Leo Tolstoy "War and Peace", 1869</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Shape 417"/>
          <p:cNvPicPr preferRelativeResize="0"/>
          <p:nvPr/>
        </p:nvPicPr>
        <p:blipFill>
          <a:blip r:embed="rId3">
            <a:alphaModFix/>
          </a:blip>
          <a:stretch>
            <a:fillRect/>
          </a:stretch>
        </p:blipFill>
        <p:spPr>
          <a:xfrm>
            <a:off x="6766952" y="2022333"/>
            <a:ext cx="1801599" cy="1641983"/>
          </a:xfrm>
          <a:prstGeom prst="rect">
            <a:avLst/>
          </a:prstGeom>
          <a:noFill/>
          <a:ln>
            <a:noFill/>
          </a:ln>
        </p:spPr>
      </p:pic>
      <p:sp>
        <p:nvSpPr>
          <p:cNvPr id="418" name="Shape 418"/>
          <p:cNvSpPr/>
          <p:nvPr/>
        </p:nvSpPr>
        <p:spPr>
          <a:xfrm>
            <a:off x="1860800" y="3071129"/>
            <a:ext cx="5169900" cy="707399"/>
          </a:xfrm>
          <a:prstGeom prst="trapezoid">
            <a:avLst>
              <a:gd name="adj" fmla="val 273989"/>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encoder</a:t>
            </a:r>
          </a:p>
        </p:txBody>
      </p:sp>
      <p:sp>
        <p:nvSpPr>
          <p:cNvPr id="419" name="Shape 419"/>
          <p:cNvSpPr/>
          <p:nvPr/>
        </p:nvSpPr>
        <p:spPr>
          <a:xfrm rot="10800000">
            <a:off x="1833300" y="2022329"/>
            <a:ext cx="5169900" cy="707400"/>
          </a:xfrm>
          <a:prstGeom prst="trapezoid">
            <a:avLst>
              <a:gd name="adj" fmla="val 27684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800" b="1"/>
          </a:p>
        </p:txBody>
      </p:sp>
      <p:sp>
        <p:nvSpPr>
          <p:cNvPr id="420" name="Shape 420"/>
          <p:cNvSpPr txBox="1"/>
          <p:nvPr/>
        </p:nvSpPr>
        <p:spPr>
          <a:xfrm>
            <a:off x="70925" y="3674925"/>
            <a:ext cx="8832300" cy="12237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GB">
                <a:solidFill>
                  <a:schemeClr val="dk1"/>
                </a:solidFill>
              </a:rPr>
              <a:t>На предпоследней станции, встретив товарища, Денисов выпил с ним три бутылки вина и подъезжая к Москве, несмотря на ухабы дороги, не просыпался, лежа на дне перекладных саней, подле Ростова, который, по мере приближения к Москве, приходил все более и более в нетерпение. &lt;EOS&gt;</a:t>
            </a:r>
          </a:p>
        </p:txBody>
      </p:sp>
      <p:sp>
        <p:nvSpPr>
          <p:cNvPr id="421" name="Shape 421"/>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Neural machine translation and long sentences</a:t>
            </a:r>
          </a:p>
        </p:txBody>
      </p:sp>
      <p:sp>
        <p:nvSpPr>
          <p:cNvPr id="422" name="Shape 422"/>
          <p:cNvSpPr txBox="1"/>
          <p:nvPr/>
        </p:nvSpPr>
        <p:spPr>
          <a:xfrm>
            <a:off x="3764300" y="2729725"/>
            <a:ext cx="1515300" cy="341400"/>
          </a:xfrm>
          <a:prstGeom prst="rect">
            <a:avLst/>
          </a:prstGeom>
          <a:noFill/>
          <a:ln>
            <a:noFill/>
          </a:ln>
        </p:spPr>
        <p:txBody>
          <a:bodyPr lIns="91425" tIns="91425" rIns="91425" bIns="91425" anchor="t" anchorCtr="0">
            <a:noAutofit/>
          </a:bodyPr>
          <a:lstStyle/>
          <a:p>
            <a:pPr lvl="0" rtl="0">
              <a:spcBef>
                <a:spcPts val="0"/>
              </a:spcBef>
              <a:buNone/>
            </a:pPr>
            <a:r>
              <a:rPr lang="en-GB"/>
              <a:t>1000 numbers</a:t>
            </a:r>
          </a:p>
        </p:txBody>
      </p:sp>
      <p:sp>
        <p:nvSpPr>
          <p:cNvPr id="423" name="Shape 423"/>
          <p:cNvSpPr txBox="1"/>
          <p:nvPr/>
        </p:nvSpPr>
        <p:spPr>
          <a:xfrm>
            <a:off x="3849650" y="2151975"/>
            <a:ext cx="1344600" cy="470700"/>
          </a:xfrm>
          <a:prstGeom prst="rect">
            <a:avLst/>
          </a:prstGeom>
          <a:noFill/>
          <a:ln>
            <a:noFill/>
          </a:ln>
        </p:spPr>
        <p:txBody>
          <a:bodyPr lIns="91425" tIns="91425" rIns="91425" bIns="91425" anchor="t" anchorCtr="0">
            <a:noAutofit/>
          </a:bodyPr>
          <a:lstStyle/>
          <a:p>
            <a:pPr lvl="0" rtl="0">
              <a:spcBef>
                <a:spcPts val="0"/>
              </a:spcBef>
              <a:buNone/>
            </a:pPr>
            <a:r>
              <a:rPr lang="en-GB" sz="1800" b="1"/>
              <a:t>decoder</a:t>
            </a:r>
          </a:p>
        </p:txBody>
      </p:sp>
      <p:sp>
        <p:nvSpPr>
          <p:cNvPr id="424" name="Shape 424"/>
          <p:cNvSpPr txBox="1"/>
          <p:nvPr/>
        </p:nvSpPr>
        <p:spPr>
          <a:xfrm>
            <a:off x="27500" y="4622125"/>
            <a:ext cx="8520600" cy="341400"/>
          </a:xfrm>
          <a:prstGeom prst="rect">
            <a:avLst/>
          </a:prstGeom>
          <a:noFill/>
          <a:ln>
            <a:noFill/>
          </a:ln>
        </p:spPr>
        <p:txBody>
          <a:bodyPr lIns="91425" tIns="91425" rIns="91425" bIns="91425" anchor="t" anchorCtr="0">
            <a:noAutofit/>
          </a:bodyPr>
          <a:lstStyle/>
          <a:p>
            <a:pPr lvl="0">
              <a:spcBef>
                <a:spcPts val="0"/>
              </a:spcBef>
              <a:buNone/>
            </a:pPr>
            <a:r>
              <a:rPr lang="en-GB" sz="1200">
                <a:solidFill>
                  <a:srgbClr val="666666"/>
                </a:solidFill>
              </a:rPr>
              <a:t>Leo Tolstoy "War and Peace", 1869</a:t>
            </a:r>
          </a:p>
          <a:p>
            <a:pPr lvl="0" rtl="0">
              <a:spcBef>
                <a:spcPts val="0"/>
              </a:spcBef>
              <a:buNone/>
            </a:pPr>
            <a:r>
              <a:rPr lang="en-GB" sz="1200">
                <a:solidFill>
                  <a:srgbClr val="666666"/>
                </a:solidFill>
              </a:rPr>
              <a:t>Cho et al. "On the Properties of Neural Machine Translation: Encoder-Decoder Approaches", 2014</a:t>
            </a:r>
          </a:p>
        </p:txBody>
      </p:sp>
      <p:sp>
        <p:nvSpPr>
          <p:cNvPr id="425" name="Shape 425"/>
          <p:cNvSpPr txBox="1"/>
          <p:nvPr/>
        </p:nvSpPr>
        <p:spPr>
          <a:xfrm>
            <a:off x="105800" y="1036625"/>
            <a:ext cx="8832300" cy="12237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GB">
                <a:solidFill>
                  <a:schemeClr val="dk1"/>
                </a:solidFill>
              </a:rPr>
              <a:t>Meeting a comrade at the last post station but one before Moscow, Denisov had drunk three bottles of wine with him and, despite the jolting ruts across the snow-covered road, did not once wake up on the way to Moscow, but lay at the bottom of the sleigh beside Rostov, who grew more and more impatient the nearer they got to Moscow. &lt;EOS&gt;</a:t>
            </a:r>
          </a:p>
        </p:txBody>
      </p:sp>
      <p:cxnSp>
        <p:nvCxnSpPr>
          <p:cNvPr id="426" name="Shape 426"/>
          <p:cNvCxnSpPr/>
          <p:nvPr/>
        </p:nvCxnSpPr>
        <p:spPr>
          <a:xfrm rot="10800000">
            <a:off x="5057975" y="2966675"/>
            <a:ext cx="1504800" cy="0"/>
          </a:xfrm>
          <a:prstGeom prst="straightConnector1">
            <a:avLst/>
          </a:prstGeom>
          <a:noFill/>
          <a:ln w="9525" cap="flat" cmpd="sng">
            <a:solidFill>
              <a:srgbClr val="000000"/>
            </a:solidFill>
            <a:prstDash val="solid"/>
            <a:round/>
            <a:headEnd type="none" w="lg" len="lg"/>
            <a:tailEnd type="triangle" w="lg" len="lg"/>
          </a:ln>
        </p:spPr>
      </p:cxnSp>
      <p:pic>
        <p:nvPicPr>
          <p:cNvPr id="427" name="Shape 427"/>
          <p:cNvPicPr preferRelativeResize="0"/>
          <p:nvPr/>
        </p:nvPicPr>
        <p:blipFill>
          <a:blip r:embed="rId4">
            <a:alphaModFix/>
          </a:blip>
          <a:stretch>
            <a:fillRect/>
          </a:stretch>
        </p:blipFill>
        <p:spPr>
          <a:xfrm>
            <a:off x="201850" y="1635589"/>
            <a:ext cx="2956825" cy="2174949"/>
          </a:xfrm>
          <a:prstGeom prst="rect">
            <a:avLst/>
          </a:prstGeom>
          <a:noFill/>
          <a:ln w="28575" cap="flat" cmpd="sng">
            <a:solidFill>
              <a:schemeClr val="dk2"/>
            </a:solidFill>
            <a:prstDash val="solid"/>
            <a:round/>
            <a:headEnd type="none" w="med" len="med"/>
            <a:tailEnd type="none" w="med" len="me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1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Outline</a:t>
            </a:r>
          </a:p>
        </p:txBody>
      </p:sp>
      <p:sp>
        <p:nvSpPr>
          <p:cNvPr id="433" name="Shape 433"/>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Attention as a latent variable model</a:t>
            </a:r>
          </a:p>
          <a:p>
            <a:pPr marL="457200" lvl="0" indent="-228600" rtl="0">
              <a:spcBef>
                <a:spcPts val="0"/>
              </a:spcBef>
              <a:buChar char="●"/>
            </a:pPr>
            <a:r>
              <a:rPr lang="en-GB"/>
              <a:t>Hard &amp; soft attention for image captioning</a:t>
            </a:r>
          </a:p>
          <a:p>
            <a:pPr marL="914400" lvl="1" indent="-228600" rtl="0">
              <a:spcBef>
                <a:spcPts val="0"/>
              </a:spcBef>
              <a:buChar char="○"/>
            </a:pPr>
            <a:r>
              <a:rPr lang="en-GB"/>
              <a:t>Training hard attention: REINFORCE, improved methods</a:t>
            </a:r>
          </a:p>
          <a:p>
            <a:pPr marL="914400" lvl="1" indent="-228600" rtl="0">
              <a:spcBef>
                <a:spcPts val="0"/>
              </a:spcBef>
              <a:buChar char="○"/>
            </a:pPr>
            <a:r>
              <a:rPr lang="en-GB"/>
              <a:t>Soft attention for image captioning</a:t>
            </a:r>
          </a:p>
          <a:p>
            <a:pPr marL="457200" lvl="0" indent="-228600" rtl="0">
              <a:spcBef>
                <a:spcPts val="0"/>
              </a:spcBef>
              <a:buChar char="●"/>
            </a:pPr>
            <a:r>
              <a:rPr lang="en-GB"/>
              <a:t>Soft attention for neural machine translation</a:t>
            </a:r>
          </a:p>
          <a:p>
            <a:pPr marL="914400" lvl="1" indent="-228600" rtl="0">
              <a:spcBef>
                <a:spcPts val="0"/>
              </a:spcBef>
              <a:buChar char="○"/>
            </a:pPr>
            <a:r>
              <a:rPr lang="en-GB" b="1"/>
              <a:t>With LSTMs</a:t>
            </a:r>
          </a:p>
          <a:p>
            <a:pPr marL="914400" lvl="1" indent="-228600" rtl="0">
              <a:spcBef>
                <a:spcPts val="0"/>
              </a:spcBef>
              <a:buChar char="○"/>
            </a:pPr>
            <a:r>
              <a:rPr lang="en-GB"/>
              <a:t>Or without! Attention Is All You Need!</a:t>
            </a:r>
          </a:p>
          <a:p>
            <a:pPr marL="457200" lvl="0" indent="-228600" rtl="0">
              <a:spcBef>
                <a:spcPts val="0"/>
              </a:spcBef>
              <a:buChar char="●"/>
            </a:pPr>
            <a:r>
              <a:rPr lang="en-GB"/>
              <a:t>Soft attention for image classification</a:t>
            </a:r>
          </a:p>
          <a:p>
            <a:pPr marL="914400" lvl="1" indent="-228600" rtl="0">
              <a:spcBef>
                <a:spcPts val="0"/>
              </a:spcBef>
              <a:buChar char="○"/>
            </a:pPr>
            <a:r>
              <a:rPr lang="en-GB"/>
              <a:t>Spatial Transformer Networks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Shape 67"/>
          <p:cNvPicPr preferRelativeResize="0"/>
          <p:nvPr/>
        </p:nvPicPr>
        <p:blipFill rotWithShape="1">
          <a:blip r:embed="rId3">
            <a:alphaModFix/>
          </a:blip>
          <a:srcRect l="9960" r="11546"/>
          <a:stretch/>
        </p:blipFill>
        <p:spPr>
          <a:xfrm>
            <a:off x="3203050" y="652200"/>
            <a:ext cx="5356899" cy="3839099"/>
          </a:xfrm>
          <a:prstGeom prst="rect">
            <a:avLst/>
          </a:prstGeom>
          <a:noFill/>
          <a:ln>
            <a:noFill/>
          </a:ln>
        </p:spPr>
      </p:pic>
      <p:sp>
        <p:nvSpPr>
          <p:cNvPr id="68" name="Shape 68"/>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Why attention in deep learning?</a:t>
            </a:r>
          </a:p>
        </p:txBody>
      </p:sp>
      <p:sp>
        <p:nvSpPr>
          <p:cNvPr id="69" name="Shape 69"/>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lvl="0" rtl="0">
              <a:spcBef>
                <a:spcPts val="0"/>
              </a:spcBef>
              <a:buNone/>
            </a:pPr>
            <a:r>
              <a:rPr lang="en-GB" sz="2400" b="1">
                <a:solidFill>
                  <a:srgbClr val="000000"/>
                </a:solidFill>
              </a:rPr>
              <a:t>Better</a:t>
            </a:r>
            <a:r>
              <a:rPr lang="en-GB" sz="2400">
                <a:solidFill>
                  <a:srgbClr val="000000"/>
                </a:solidFill>
              </a:rPr>
              <a:t> interpretability</a:t>
            </a:r>
          </a:p>
          <a:p>
            <a:pPr lvl="0" rtl="0">
              <a:spcBef>
                <a:spcPts val="0"/>
              </a:spcBef>
              <a:buNone/>
            </a:pPr>
            <a:endParaRPr sz="2400" b="1">
              <a:solidFill>
                <a:srgbClr val="000000"/>
              </a:solidFill>
            </a:endParaRPr>
          </a:p>
          <a:p>
            <a:pPr lvl="0" rtl="0">
              <a:spcBef>
                <a:spcPts val="0"/>
              </a:spcBef>
              <a:buNone/>
            </a:pPr>
            <a:r>
              <a:rPr lang="en-GB" sz="2400" b="1">
                <a:solidFill>
                  <a:srgbClr val="000000"/>
                </a:solidFill>
              </a:rPr>
              <a:t>Faster</a:t>
            </a:r>
            <a:r>
              <a:rPr lang="en-GB" sz="2400">
                <a:solidFill>
                  <a:srgbClr val="000000"/>
                </a:solidFill>
              </a:rPr>
              <a:t> models</a:t>
            </a:r>
          </a:p>
          <a:p>
            <a:pPr lvl="0" rtl="0">
              <a:spcBef>
                <a:spcPts val="0"/>
              </a:spcBef>
              <a:buNone/>
            </a:pPr>
            <a:endParaRPr sz="2400" b="1">
              <a:solidFill>
                <a:srgbClr val="000000"/>
              </a:solidFill>
            </a:endParaRPr>
          </a:p>
          <a:p>
            <a:pPr lvl="0" rtl="0">
              <a:spcBef>
                <a:spcPts val="0"/>
              </a:spcBef>
              <a:buNone/>
            </a:pPr>
            <a:r>
              <a:rPr lang="en-GB" sz="2400" b="1">
                <a:solidFill>
                  <a:srgbClr val="000000"/>
                </a:solidFill>
              </a:rPr>
              <a:t>Stronger</a:t>
            </a:r>
            <a:r>
              <a:rPr lang="en-GB" sz="2400">
                <a:solidFill>
                  <a:srgbClr val="000000"/>
                </a:solidFill>
              </a:rPr>
              <a:t> results</a:t>
            </a:r>
          </a:p>
        </p:txBody>
      </p:sp>
      <p:sp>
        <p:nvSpPr>
          <p:cNvPr id="70" name="Shape 70"/>
          <p:cNvSpPr txBox="1"/>
          <p:nvPr/>
        </p:nvSpPr>
        <p:spPr>
          <a:xfrm>
            <a:off x="0" y="4739425"/>
            <a:ext cx="5809200" cy="383100"/>
          </a:xfrm>
          <a:prstGeom prst="rect">
            <a:avLst/>
          </a:prstGeom>
          <a:noFill/>
          <a:ln>
            <a:noFill/>
          </a:ln>
        </p:spPr>
        <p:txBody>
          <a:bodyPr lIns="91425" tIns="91425" rIns="91425" bIns="91425" anchor="ctr" anchorCtr="0">
            <a:noAutofit/>
          </a:bodyPr>
          <a:lstStyle/>
          <a:p>
            <a:pPr marL="0" marR="0" lvl="0" indent="-69850" algn="l" rtl="0">
              <a:lnSpc>
                <a:spcPct val="100000"/>
              </a:lnSpc>
              <a:spcBef>
                <a:spcPts val="0"/>
              </a:spcBef>
              <a:spcAft>
                <a:spcPts val="0"/>
              </a:spcAft>
              <a:buClr>
                <a:srgbClr val="000000"/>
              </a:buClr>
              <a:buSzPct val="91666"/>
              <a:buFont typeface="Arial"/>
              <a:buNone/>
            </a:pPr>
            <a:r>
              <a:rPr lang="en-GB" sz="1200">
                <a:solidFill>
                  <a:schemeClr val="dk2"/>
                </a:solidFill>
              </a:rPr>
              <a:t>Slide idea: J. Redmon, YOLO 9000 presentation</a:t>
            </a:r>
          </a:p>
          <a:p>
            <a:pPr marL="0" marR="0" lvl="0" indent="-69850" algn="l" rtl="0">
              <a:lnSpc>
                <a:spcPct val="100000"/>
              </a:lnSpc>
              <a:spcBef>
                <a:spcPts val="0"/>
              </a:spcBef>
              <a:spcAft>
                <a:spcPts val="0"/>
              </a:spcAft>
              <a:buClr>
                <a:srgbClr val="000000"/>
              </a:buClr>
              <a:buSzPct val="91666"/>
              <a:buFont typeface="Arial"/>
              <a:buNone/>
            </a:pPr>
            <a:r>
              <a:rPr lang="en-GB" sz="1200">
                <a:solidFill>
                  <a:schemeClr val="dk2"/>
                </a:solidFill>
              </a:rPr>
              <a:t>Picture from </a:t>
            </a:r>
            <a:r>
              <a:rPr lang="en-GB" sz="1200" u="sng">
                <a:solidFill>
                  <a:schemeClr val="hlink"/>
                </a:solidFill>
                <a:hlinkClick r:id="rId4"/>
              </a:rPr>
              <a:t>wikipedia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p:nvPr/>
        </p:nvSpPr>
        <p:spPr>
          <a:xfrm>
            <a:off x="863269" y="3123870"/>
            <a:ext cx="515100" cy="10653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39" name="Shape 439"/>
          <p:cNvCxnSpPr>
            <a:stCxn id="440" idx="3"/>
            <a:endCxn id="441" idx="1"/>
          </p:cNvCxnSpPr>
          <p:nvPr/>
        </p:nvCxnSpPr>
        <p:spPr>
          <a:xfrm>
            <a:off x="2418666" y="1434086"/>
            <a:ext cx="1416900" cy="1248000"/>
          </a:xfrm>
          <a:prstGeom prst="curvedConnector3">
            <a:avLst>
              <a:gd name="adj1" fmla="val 50004"/>
            </a:avLst>
          </a:prstGeom>
          <a:noFill/>
          <a:ln w="9525" cap="flat" cmpd="sng">
            <a:solidFill>
              <a:srgbClr val="000000"/>
            </a:solidFill>
            <a:prstDash val="solid"/>
            <a:round/>
            <a:headEnd type="none" w="lg" len="lg"/>
            <a:tailEnd type="stealth" w="lg" len="lg"/>
          </a:ln>
        </p:spPr>
      </p:cxnSp>
      <p:cxnSp>
        <p:nvCxnSpPr>
          <p:cNvPr id="442" name="Shape 442"/>
          <p:cNvCxnSpPr>
            <a:stCxn id="443" idx="0"/>
          </p:cNvCxnSpPr>
          <p:nvPr/>
        </p:nvCxnSpPr>
        <p:spPr>
          <a:xfrm rot="10800000" flipH="1">
            <a:off x="1847800" y="2823245"/>
            <a:ext cx="726600" cy="315900"/>
          </a:xfrm>
          <a:prstGeom prst="straightConnector1">
            <a:avLst/>
          </a:prstGeom>
          <a:noFill/>
          <a:ln w="9525" cap="flat" cmpd="sng">
            <a:solidFill>
              <a:srgbClr val="000000"/>
            </a:solidFill>
            <a:prstDash val="solid"/>
            <a:round/>
            <a:headEnd type="none" w="lg" len="lg"/>
            <a:tailEnd type="triangle" w="lg" len="lg"/>
          </a:ln>
        </p:spPr>
      </p:cxnSp>
      <p:sp>
        <p:nvSpPr>
          <p:cNvPr id="444" name="Shape 444"/>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Soft attention for neural machine translation</a:t>
            </a:r>
          </a:p>
        </p:txBody>
      </p:sp>
      <p:sp>
        <p:nvSpPr>
          <p:cNvPr id="445" name="Shape 445"/>
          <p:cNvSpPr txBox="1"/>
          <p:nvPr/>
        </p:nvSpPr>
        <p:spPr>
          <a:xfrm>
            <a:off x="27500" y="47745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Bahdanau et al. "Neural Machine Translation by Jointly Learning to Align and Translate", 2014</a:t>
            </a:r>
          </a:p>
        </p:txBody>
      </p:sp>
      <p:sp>
        <p:nvSpPr>
          <p:cNvPr id="446" name="Shape 446"/>
          <p:cNvSpPr/>
          <p:nvPr/>
        </p:nvSpPr>
        <p:spPr>
          <a:xfrm>
            <a:off x="940670" y="372372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47" name="Shape 447"/>
          <p:cNvSpPr txBox="1"/>
          <p:nvPr/>
        </p:nvSpPr>
        <p:spPr>
          <a:xfrm>
            <a:off x="940675" y="4262400"/>
            <a:ext cx="4122300" cy="341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GB">
                <a:solidFill>
                  <a:schemeClr val="dk1"/>
                </a:solidFill>
              </a:rPr>
              <a:t>на предпоследней станции  встретив товарища</a:t>
            </a:r>
          </a:p>
        </p:txBody>
      </p:sp>
      <p:sp>
        <p:nvSpPr>
          <p:cNvPr id="448" name="Shape 448"/>
          <p:cNvSpPr/>
          <p:nvPr/>
        </p:nvSpPr>
        <p:spPr>
          <a:xfrm>
            <a:off x="1658645" y="372372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49" name="Shape 449"/>
          <p:cNvSpPr/>
          <p:nvPr/>
        </p:nvSpPr>
        <p:spPr>
          <a:xfrm>
            <a:off x="2707420" y="372372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50" name="Shape 450"/>
          <p:cNvSpPr/>
          <p:nvPr/>
        </p:nvSpPr>
        <p:spPr>
          <a:xfrm>
            <a:off x="3600770" y="372372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51" name="Shape 451"/>
          <p:cNvSpPr/>
          <p:nvPr/>
        </p:nvSpPr>
        <p:spPr>
          <a:xfrm>
            <a:off x="4361420" y="372372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52" name="Shape 452"/>
          <p:cNvSpPr/>
          <p:nvPr/>
        </p:nvSpPr>
        <p:spPr>
          <a:xfrm>
            <a:off x="940670" y="3185050"/>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53" name="Shape 453"/>
          <p:cNvSpPr/>
          <p:nvPr/>
        </p:nvSpPr>
        <p:spPr>
          <a:xfrm>
            <a:off x="1658645" y="3185050"/>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54" name="Shape 454"/>
          <p:cNvSpPr/>
          <p:nvPr/>
        </p:nvSpPr>
        <p:spPr>
          <a:xfrm>
            <a:off x="2707420" y="3185050"/>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55" name="Shape 455"/>
          <p:cNvSpPr/>
          <p:nvPr/>
        </p:nvSpPr>
        <p:spPr>
          <a:xfrm>
            <a:off x="3600770" y="3185050"/>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56" name="Shape 456"/>
          <p:cNvSpPr/>
          <p:nvPr/>
        </p:nvSpPr>
        <p:spPr>
          <a:xfrm>
            <a:off x="4361420" y="3185050"/>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457" name="Shape 457"/>
          <p:cNvCxnSpPr>
            <a:stCxn id="452" idx="3"/>
            <a:endCxn id="453" idx="1"/>
          </p:cNvCxnSpPr>
          <p:nvPr/>
        </p:nvCxnSpPr>
        <p:spPr>
          <a:xfrm>
            <a:off x="1318970" y="3384250"/>
            <a:ext cx="339600" cy="0"/>
          </a:xfrm>
          <a:prstGeom prst="straightConnector1">
            <a:avLst/>
          </a:prstGeom>
          <a:noFill/>
          <a:ln w="9525" cap="flat" cmpd="sng">
            <a:solidFill>
              <a:srgbClr val="000000"/>
            </a:solidFill>
            <a:prstDash val="solid"/>
            <a:round/>
            <a:headEnd type="none" w="lg" len="lg"/>
            <a:tailEnd type="triangle" w="lg" len="lg"/>
          </a:ln>
        </p:spPr>
      </p:cxnSp>
      <p:cxnSp>
        <p:nvCxnSpPr>
          <p:cNvPr id="458" name="Shape 458"/>
          <p:cNvCxnSpPr>
            <a:stCxn id="453" idx="3"/>
            <a:endCxn id="454" idx="1"/>
          </p:cNvCxnSpPr>
          <p:nvPr/>
        </p:nvCxnSpPr>
        <p:spPr>
          <a:xfrm>
            <a:off x="2036945" y="3384250"/>
            <a:ext cx="670500" cy="0"/>
          </a:xfrm>
          <a:prstGeom prst="straightConnector1">
            <a:avLst/>
          </a:prstGeom>
          <a:noFill/>
          <a:ln w="9525" cap="flat" cmpd="sng">
            <a:solidFill>
              <a:srgbClr val="000000"/>
            </a:solidFill>
            <a:prstDash val="solid"/>
            <a:round/>
            <a:headEnd type="none" w="lg" len="lg"/>
            <a:tailEnd type="triangle" w="lg" len="lg"/>
          </a:ln>
        </p:spPr>
      </p:cxnSp>
      <p:cxnSp>
        <p:nvCxnSpPr>
          <p:cNvPr id="459" name="Shape 459"/>
          <p:cNvCxnSpPr>
            <a:stCxn id="454" idx="3"/>
            <a:endCxn id="455" idx="1"/>
          </p:cNvCxnSpPr>
          <p:nvPr/>
        </p:nvCxnSpPr>
        <p:spPr>
          <a:xfrm>
            <a:off x="3085720" y="3384250"/>
            <a:ext cx="515100" cy="0"/>
          </a:xfrm>
          <a:prstGeom prst="straightConnector1">
            <a:avLst/>
          </a:prstGeom>
          <a:noFill/>
          <a:ln w="9525" cap="flat" cmpd="sng">
            <a:solidFill>
              <a:srgbClr val="000000"/>
            </a:solidFill>
            <a:prstDash val="solid"/>
            <a:round/>
            <a:headEnd type="none" w="lg" len="lg"/>
            <a:tailEnd type="triangle" w="lg" len="lg"/>
          </a:ln>
        </p:spPr>
      </p:cxnSp>
      <p:cxnSp>
        <p:nvCxnSpPr>
          <p:cNvPr id="460" name="Shape 460"/>
          <p:cNvCxnSpPr>
            <a:stCxn id="455" idx="3"/>
            <a:endCxn id="456" idx="1"/>
          </p:cNvCxnSpPr>
          <p:nvPr/>
        </p:nvCxnSpPr>
        <p:spPr>
          <a:xfrm>
            <a:off x="3979070" y="3384250"/>
            <a:ext cx="382500" cy="0"/>
          </a:xfrm>
          <a:prstGeom prst="straightConnector1">
            <a:avLst/>
          </a:prstGeom>
          <a:noFill/>
          <a:ln w="9525" cap="flat" cmpd="sng">
            <a:solidFill>
              <a:srgbClr val="000000"/>
            </a:solidFill>
            <a:prstDash val="solid"/>
            <a:round/>
            <a:headEnd type="none" w="lg" len="lg"/>
            <a:tailEnd type="triangle" w="lg" len="lg"/>
          </a:ln>
        </p:spPr>
      </p:cxnSp>
      <p:cxnSp>
        <p:nvCxnSpPr>
          <p:cNvPr id="461" name="Shape 461"/>
          <p:cNvCxnSpPr>
            <a:stCxn id="451" idx="1"/>
            <a:endCxn id="450" idx="3"/>
          </p:cNvCxnSpPr>
          <p:nvPr/>
        </p:nvCxnSpPr>
        <p:spPr>
          <a:xfrm rot="10800000">
            <a:off x="3979220" y="3922925"/>
            <a:ext cx="382200" cy="0"/>
          </a:xfrm>
          <a:prstGeom prst="straightConnector1">
            <a:avLst/>
          </a:prstGeom>
          <a:noFill/>
          <a:ln w="9525" cap="flat" cmpd="sng">
            <a:solidFill>
              <a:srgbClr val="000000"/>
            </a:solidFill>
            <a:prstDash val="solid"/>
            <a:round/>
            <a:headEnd type="none" w="lg" len="lg"/>
            <a:tailEnd type="triangle" w="lg" len="lg"/>
          </a:ln>
        </p:spPr>
      </p:cxnSp>
      <p:cxnSp>
        <p:nvCxnSpPr>
          <p:cNvPr id="462" name="Shape 462"/>
          <p:cNvCxnSpPr>
            <a:stCxn id="450" idx="1"/>
            <a:endCxn id="449" idx="3"/>
          </p:cNvCxnSpPr>
          <p:nvPr/>
        </p:nvCxnSpPr>
        <p:spPr>
          <a:xfrm rot="10800000">
            <a:off x="3085670" y="3922925"/>
            <a:ext cx="515100" cy="0"/>
          </a:xfrm>
          <a:prstGeom prst="straightConnector1">
            <a:avLst/>
          </a:prstGeom>
          <a:noFill/>
          <a:ln w="9525" cap="flat" cmpd="sng">
            <a:solidFill>
              <a:srgbClr val="000000"/>
            </a:solidFill>
            <a:prstDash val="solid"/>
            <a:round/>
            <a:headEnd type="none" w="lg" len="lg"/>
            <a:tailEnd type="triangle" w="lg" len="lg"/>
          </a:ln>
        </p:spPr>
      </p:cxnSp>
      <p:cxnSp>
        <p:nvCxnSpPr>
          <p:cNvPr id="463" name="Shape 463"/>
          <p:cNvCxnSpPr>
            <a:stCxn id="449" idx="1"/>
            <a:endCxn id="448" idx="3"/>
          </p:cNvCxnSpPr>
          <p:nvPr/>
        </p:nvCxnSpPr>
        <p:spPr>
          <a:xfrm rot="10800000">
            <a:off x="2036920" y="3922925"/>
            <a:ext cx="670500" cy="0"/>
          </a:xfrm>
          <a:prstGeom prst="straightConnector1">
            <a:avLst/>
          </a:prstGeom>
          <a:noFill/>
          <a:ln w="9525" cap="flat" cmpd="sng">
            <a:solidFill>
              <a:srgbClr val="000000"/>
            </a:solidFill>
            <a:prstDash val="solid"/>
            <a:round/>
            <a:headEnd type="none" w="lg" len="lg"/>
            <a:tailEnd type="triangle" w="lg" len="lg"/>
          </a:ln>
        </p:spPr>
      </p:cxnSp>
      <p:cxnSp>
        <p:nvCxnSpPr>
          <p:cNvPr id="464" name="Shape 464"/>
          <p:cNvCxnSpPr>
            <a:stCxn id="448" idx="1"/>
            <a:endCxn id="446" idx="3"/>
          </p:cNvCxnSpPr>
          <p:nvPr/>
        </p:nvCxnSpPr>
        <p:spPr>
          <a:xfrm rot="10800000">
            <a:off x="1319045" y="3922925"/>
            <a:ext cx="339600" cy="0"/>
          </a:xfrm>
          <a:prstGeom prst="straightConnector1">
            <a:avLst/>
          </a:prstGeom>
          <a:noFill/>
          <a:ln w="9525" cap="flat" cmpd="sng">
            <a:solidFill>
              <a:srgbClr val="000000"/>
            </a:solidFill>
            <a:prstDash val="solid"/>
            <a:round/>
            <a:headEnd type="none" w="lg" len="lg"/>
            <a:tailEnd type="triangle" w="lg" len="lg"/>
          </a:ln>
        </p:spPr>
      </p:cxnSp>
      <p:sp>
        <p:nvSpPr>
          <p:cNvPr id="465" name="Shape 465"/>
          <p:cNvSpPr/>
          <p:nvPr/>
        </p:nvSpPr>
        <p:spPr>
          <a:xfrm>
            <a:off x="1182176" y="1792092"/>
            <a:ext cx="515100" cy="542400"/>
          </a:xfrm>
          <a:prstGeom prst="rect">
            <a:avLst/>
          </a:prstGeom>
          <a:solidFill>
            <a:srgbClr val="E6913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66" name="Shape 466"/>
          <p:cNvSpPr/>
          <p:nvPr/>
        </p:nvSpPr>
        <p:spPr>
          <a:xfrm>
            <a:off x="2357276" y="1792078"/>
            <a:ext cx="515100" cy="542400"/>
          </a:xfrm>
          <a:prstGeom prst="rect">
            <a:avLst/>
          </a:prstGeom>
          <a:solidFill>
            <a:srgbClr val="E6913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67" name="Shape 467"/>
          <p:cNvSpPr/>
          <p:nvPr/>
        </p:nvSpPr>
        <p:spPr>
          <a:xfrm>
            <a:off x="3837176" y="1792091"/>
            <a:ext cx="515100" cy="542400"/>
          </a:xfrm>
          <a:prstGeom prst="rect">
            <a:avLst/>
          </a:prstGeom>
          <a:solidFill>
            <a:srgbClr val="E6913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68" name="Shape 468"/>
          <p:cNvPicPr preferRelativeResize="0"/>
          <p:nvPr/>
        </p:nvPicPr>
        <p:blipFill>
          <a:blip r:embed="rId3">
            <a:alphaModFix/>
          </a:blip>
          <a:stretch>
            <a:fillRect/>
          </a:stretch>
        </p:blipFill>
        <p:spPr>
          <a:xfrm>
            <a:off x="1334550" y="1354393"/>
            <a:ext cx="207999" cy="134597"/>
          </a:xfrm>
          <a:prstGeom prst="rect">
            <a:avLst/>
          </a:prstGeom>
          <a:noFill/>
          <a:ln>
            <a:noFill/>
          </a:ln>
        </p:spPr>
      </p:pic>
      <p:pic>
        <p:nvPicPr>
          <p:cNvPr id="440" name="Shape 440"/>
          <p:cNvPicPr preferRelativeResize="0"/>
          <p:nvPr/>
        </p:nvPicPr>
        <p:blipFill>
          <a:blip r:embed="rId4">
            <a:alphaModFix/>
          </a:blip>
          <a:stretch>
            <a:fillRect/>
          </a:stretch>
        </p:blipFill>
        <p:spPr>
          <a:xfrm>
            <a:off x="2210675" y="1368723"/>
            <a:ext cx="207990" cy="130724"/>
          </a:xfrm>
          <a:prstGeom prst="rect">
            <a:avLst/>
          </a:prstGeom>
          <a:noFill/>
          <a:ln>
            <a:noFill/>
          </a:ln>
        </p:spPr>
      </p:pic>
      <p:pic>
        <p:nvPicPr>
          <p:cNvPr id="469" name="Shape 469"/>
          <p:cNvPicPr preferRelativeResize="0"/>
          <p:nvPr/>
        </p:nvPicPr>
        <p:blipFill>
          <a:blip r:embed="rId5">
            <a:alphaModFix/>
          </a:blip>
          <a:stretch>
            <a:fillRect/>
          </a:stretch>
        </p:blipFill>
        <p:spPr>
          <a:xfrm>
            <a:off x="1341108" y="1947646"/>
            <a:ext cx="231300" cy="231300"/>
          </a:xfrm>
          <a:prstGeom prst="rect">
            <a:avLst/>
          </a:prstGeom>
          <a:noFill/>
          <a:ln>
            <a:noFill/>
          </a:ln>
        </p:spPr>
      </p:pic>
      <p:pic>
        <p:nvPicPr>
          <p:cNvPr id="470" name="Shape 470"/>
          <p:cNvPicPr preferRelativeResize="0"/>
          <p:nvPr/>
        </p:nvPicPr>
        <p:blipFill>
          <a:blip r:embed="rId6">
            <a:alphaModFix/>
          </a:blip>
          <a:stretch>
            <a:fillRect/>
          </a:stretch>
        </p:blipFill>
        <p:spPr>
          <a:xfrm>
            <a:off x="3962038" y="1947637"/>
            <a:ext cx="231300" cy="231300"/>
          </a:xfrm>
          <a:prstGeom prst="rect">
            <a:avLst/>
          </a:prstGeom>
          <a:noFill/>
          <a:ln>
            <a:noFill/>
          </a:ln>
        </p:spPr>
      </p:pic>
      <p:pic>
        <p:nvPicPr>
          <p:cNvPr id="471" name="Shape 471"/>
          <p:cNvPicPr preferRelativeResize="0"/>
          <p:nvPr/>
        </p:nvPicPr>
        <p:blipFill>
          <a:blip r:embed="rId7">
            <a:alphaModFix/>
          </a:blip>
          <a:stretch>
            <a:fillRect/>
          </a:stretch>
        </p:blipFill>
        <p:spPr>
          <a:xfrm>
            <a:off x="2490742" y="1943900"/>
            <a:ext cx="231299" cy="238761"/>
          </a:xfrm>
          <a:prstGeom prst="rect">
            <a:avLst/>
          </a:prstGeom>
          <a:noFill/>
          <a:ln>
            <a:noFill/>
          </a:ln>
        </p:spPr>
      </p:pic>
      <p:cxnSp>
        <p:nvCxnSpPr>
          <p:cNvPr id="472" name="Shape 472"/>
          <p:cNvCxnSpPr>
            <a:stCxn id="465" idx="0"/>
            <a:endCxn id="468" idx="2"/>
          </p:cNvCxnSpPr>
          <p:nvPr/>
        </p:nvCxnSpPr>
        <p:spPr>
          <a:xfrm rot="10800000">
            <a:off x="1438526" y="1489092"/>
            <a:ext cx="1200" cy="303000"/>
          </a:xfrm>
          <a:prstGeom prst="straightConnector1">
            <a:avLst/>
          </a:prstGeom>
          <a:noFill/>
          <a:ln w="9525" cap="flat" cmpd="sng">
            <a:solidFill>
              <a:srgbClr val="000000"/>
            </a:solidFill>
            <a:prstDash val="solid"/>
            <a:round/>
            <a:headEnd type="none" w="lg" len="lg"/>
            <a:tailEnd type="triangle" w="lg" len="lg"/>
          </a:ln>
        </p:spPr>
      </p:cxnSp>
      <p:sp>
        <p:nvSpPr>
          <p:cNvPr id="473" name="Shape 473"/>
          <p:cNvSpPr txBox="1"/>
          <p:nvPr/>
        </p:nvSpPr>
        <p:spPr>
          <a:xfrm>
            <a:off x="2597325" y="800525"/>
            <a:ext cx="833100" cy="223200"/>
          </a:xfrm>
          <a:prstGeom prst="rect">
            <a:avLst/>
          </a:prstGeom>
          <a:noFill/>
          <a:ln>
            <a:noFill/>
          </a:ln>
        </p:spPr>
        <p:txBody>
          <a:bodyPr lIns="91425" tIns="91425" rIns="91425" bIns="91425" anchor="ctr" anchorCtr="0">
            <a:noAutofit/>
          </a:bodyPr>
          <a:lstStyle/>
          <a:p>
            <a:pPr lvl="0" algn="ctr" rtl="0">
              <a:lnSpc>
                <a:spcPct val="100000"/>
              </a:lnSpc>
              <a:spcBef>
                <a:spcPts val="0"/>
              </a:spcBef>
              <a:spcAft>
                <a:spcPts val="0"/>
              </a:spcAft>
              <a:buNone/>
            </a:pPr>
            <a:r>
              <a:rPr lang="en-GB">
                <a:solidFill>
                  <a:schemeClr val="dk1"/>
                </a:solidFill>
              </a:rPr>
              <a:t>meeting</a:t>
            </a:r>
          </a:p>
        </p:txBody>
      </p:sp>
      <p:cxnSp>
        <p:nvCxnSpPr>
          <p:cNvPr id="474" name="Shape 474"/>
          <p:cNvCxnSpPr>
            <a:stCxn id="475" idx="0"/>
          </p:cNvCxnSpPr>
          <p:nvPr/>
        </p:nvCxnSpPr>
        <p:spPr>
          <a:xfrm rot="10800000">
            <a:off x="2881525" y="2855375"/>
            <a:ext cx="908400" cy="268500"/>
          </a:xfrm>
          <a:prstGeom prst="straightConnector1">
            <a:avLst/>
          </a:prstGeom>
          <a:noFill/>
          <a:ln w="19050" cap="flat" cmpd="sng">
            <a:solidFill>
              <a:srgbClr val="000000"/>
            </a:solidFill>
            <a:prstDash val="solid"/>
            <a:round/>
            <a:headEnd type="none" w="lg" len="lg"/>
            <a:tailEnd type="triangle" w="lg" len="lg"/>
          </a:ln>
        </p:spPr>
      </p:cxnSp>
      <p:cxnSp>
        <p:nvCxnSpPr>
          <p:cNvPr id="476" name="Shape 476"/>
          <p:cNvCxnSpPr>
            <a:stCxn id="466" idx="0"/>
            <a:endCxn id="440" idx="2"/>
          </p:cNvCxnSpPr>
          <p:nvPr/>
        </p:nvCxnSpPr>
        <p:spPr>
          <a:xfrm rot="10800000">
            <a:off x="2314526" y="1499578"/>
            <a:ext cx="300300" cy="292500"/>
          </a:xfrm>
          <a:prstGeom prst="straightConnector1">
            <a:avLst/>
          </a:prstGeom>
          <a:noFill/>
          <a:ln w="9525" cap="flat" cmpd="sng">
            <a:solidFill>
              <a:srgbClr val="000000"/>
            </a:solidFill>
            <a:prstDash val="solid"/>
            <a:round/>
            <a:headEnd type="none" w="lg" len="lg"/>
            <a:tailEnd type="triangle" w="lg" len="lg"/>
          </a:ln>
        </p:spPr>
      </p:cxnSp>
      <p:cxnSp>
        <p:nvCxnSpPr>
          <p:cNvPr id="477" name="Shape 477"/>
          <p:cNvCxnSpPr>
            <a:stCxn id="466" idx="0"/>
            <a:endCxn id="478" idx="2"/>
          </p:cNvCxnSpPr>
          <p:nvPr/>
        </p:nvCxnSpPr>
        <p:spPr>
          <a:xfrm rot="10800000" flipH="1">
            <a:off x="2614826" y="1519378"/>
            <a:ext cx="401100" cy="272700"/>
          </a:xfrm>
          <a:prstGeom prst="straightConnector1">
            <a:avLst/>
          </a:prstGeom>
          <a:noFill/>
          <a:ln w="9525" cap="flat" cmpd="sng">
            <a:solidFill>
              <a:srgbClr val="000000"/>
            </a:solidFill>
            <a:prstDash val="solid"/>
            <a:round/>
            <a:headEnd type="none" w="lg" len="lg"/>
            <a:tailEnd type="triangle" w="lg" len="lg"/>
          </a:ln>
        </p:spPr>
      </p:cxnSp>
      <p:cxnSp>
        <p:nvCxnSpPr>
          <p:cNvPr id="479" name="Shape 479"/>
          <p:cNvCxnSpPr>
            <a:stCxn id="478" idx="0"/>
          </p:cNvCxnSpPr>
          <p:nvPr/>
        </p:nvCxnSpPr>
        <p:spPr>
          <a:xfrm rot="10800000">
            <a:off x="3015782" y="997471"/>
            <a:ext cx="0" cy="298800"/>
          </a:xfrm>
          <a:prstGeom prst="straightConnector1">
            <a:avLst/>
          </a:prstGeom>
          <a:noFill/>
          <a:ln w="9525" cap="flat" cmpd="sng">
            <a:solidFill>
              <a:srgbClr val="000000"/>
            </a:solidFill>
            <a:prstDash val="solid"/>
            <a:round/>
            <a:headEnd type="none" w="lg" len="lg"/>
            <a:tailEnd type="triangle" w="lg" len="lg"/>
          </a:ln>
        </p:spPr>
      </p:cxnSp>
      <p:cxnSp>
        <p:nvCxnSpPr>
          <p:cNvPr id="480" name="Shape 480"/>
          <p:cNvCxnSpPr>
            <a:stCxn id="473" idx="3"/>
            <a:endCxn id="467" idx="2"/>
          </p:cNvCxnSpPr>
          <p:nvPr/>
        </p:nvCxnSpPr>
        <p:spPr>
          <a:xfrm>
            <a:off x="3430425" y="912125"/>
            <a:ext cx="664200" cy="1422300"/>
          </a:xfrm>
          <a:prstGeom prst="curvedConnector4">
            <a:avLst>
              <a:gd name="adj1" fmla="val 30620"/>
              <a:gd name="adj2" fmla="val 116747"/>
            </a:avLst>
          </a:prstGeom>
          <a:noFill/>
          <a:ln w="9525" cap="flat" cmpd="sng">
            <a:solidFill>
              <a:srgbClr val="000000"/>
            </a:solidFill>
            <a:prstDash val="solid"/>
            <a:round/>
            <a:headEnd type="none" w="lg" len="lg"/>
            <a:tailEnd type="stealth" w="lg" len="lg"/>
          </a:ln>
        </p:spPr>
      </p:cxnSp>
      <p:cxnSp>
        <p:nvCxnSpPr>
          <p:cNvPr id="481" name="Shape 481"/>
          <p:cNvCxnSpPr>
            <a:stCxn id="468" idx="3"/>
            <a:endCxn id="482" idx="1"/>
          </p:cNvCxnSpPr>
          <p:nvPr/>
        </p:nvCxnSpPr>
        <p:spPr>
          <a:xfrm>
            <a:off x="1542550" y="1421691"/>
            <a:ext cx="777900" cy="1282799"/>
          </a:xfrm>
          <a:prstGeom prst="curvedConnector3">
            <a:avLst>
              <a:gd name="adj1" fmla="val 49995"/>
            </a:avLst>
          </a:prstGeom>
          <a:noFill/>
          <a:ln w="9525" cap="flat" cmpd="sng">
            <a:solidFill>
              <a:srgbClr val="000000"/>
            </a:solidFill>
            <a:prstDash val="solid"/>
            <a:round/>
            <a:headEnd type="none" w="lg" len="lg"/>
            <a:tailEnd type="stealth" w="lg" len="lg"/>
          </a:ln>
        </p:spPr>
      </p:cxnSp>
      <p:cxnSp>
        <p:nvCxnSpPr>
          <p:cNvPr id="483" name="Shape 483"/>
          <p:cNvCxnSpPr>
            <a:endCxn id="466" idx="2"/>
          </p:cNvCxnSpPr>
          <p:nvPr/>
        </p:nvCxnSpPr>
        <p:spPr>
          <a:xfrm rot="10800000">
            <a:off x="2614826" y="2334478"/>
            <a:ext cx="0" cy="203400"/>
          </a:xfrm>
          <a:prstGeom prst="straightConnector1">
            <a:avLst/>
          </a:prstGeom>
          <a:noFill/>
          <a:ln w="9525" cap="flat" cmpd="sng">
            <a:solidFill>
              <a:srgbClr val="000000"/>
            </a:solidFill>
            <a:prstDash val="solid"/>
            <a:round/>
            <a:headEnd type="none" w="lg" len="lg"/>
            <a:tailEnd type="triangle" w="lg" len="lg"/>
          </a:ln>
        </p:spPr>
      </p:cxnSp>
      <p:cxnSp>
        <p:nvCxnSpPr>
          <p:cNvPr id="484" name="Shape 484"/>
          <p:cNvCxnSpPr/>
          <p:nvPr/>
        </p:nvCxnSpPr>
        <p:spPr>
          <a:xfrm rot="10800000">
            <a:off x="4094726" y="2334475"/>
            <a:ext cx="0" cy="203400"/>
          </a:xfrm>
          <a:prstGeom prst="straightConnector1">
            <a:avLst/>
          </a:prstGeom>
          <a:noFill/>
          <a:ln w="9525" cap="flat" cmpd="sng">
            <a:solidFill>
              <a:srgbClr val="000000"/>
            </a:solidFill>
            <a:prstDash val="solid"/>
            <a:round/>
            <a:headEnd type="none" w="lg" len="lg"/>
            <a:tailEnd type="triangle" w="lg" len="lg"/>
          </a:ln>
        </p:spPr>
      </p:cxnSp>
      <p:pic>
        <p:nvPicPr>
          <p:cNvPr id="485" name="Shape 485"/>
          <p:cNvPicPr preferRelativeResize="0"/>
          <p:nvPr/>
        </p:nvPicPr>
        <p:blipFill>
          <a:blip r:embed="rId8">
            <a:alphaModFix/>
          </a:blip>
          <a:stretch>
            <a:fillRect/>
          </a:stretch>
        </p:blipFill>
        <p:spPr>
          <a:xfrm>
            <a:off x="3710337" y="1339486"/>
            <a:ext cx="207999" cy="136665"/>
          </a:xfrm>
          <a:prstGeom prst="rect">
            <a:avLst/>
          </a:prstGeom>
          <a:noFill/>
          <a:ln>
            <a:noFill/>
          </a:ln>
        </p:spPr>
      </p:pic>
      <p:cxnSp>
        <p:nvCxnSpPr>
          <p:cNvPr id="486" name="Shape 486"/>
          <p:cNvCxnSpPr/>
          <p:nvPr/>
        </p:nvCxnSpPr>
        <p:spPr>
          <a:xfrm rot="10800000">
            <a:off x="4398182" y="963955"/>
            <a:ext cx="0" cy="298800"/>
          </a:xfrm>
          <a:prstGeom prst="straightConnector1">
            <a:avLst/>
          </a:prstGeom>
          <a:noFill/>
          <a:ln w="9525" cap="flat" cmpd="sng">
            <a:solidFill>
              <a:srgbClr val="000000"/>
            </a:solidFill>
            <a:prstDash val="solid"/>
            <a:round/>
            <a:headEnd type="none" w="lg" len="lg"/>
            <a:tailEnd type="triangle" w="lg" len="lg"/>
          </a:ln>
        </p:spPr>
      </p:cxnSp>
      <p:cxnSp>
        <p:nvCxnSpPr>
          <p:cNvPr id="487" name="Shape 487"/>
          <p:cNvCxnSpPr/>
          <p:nvPr/>
        </p:nvCxnSpPr>
        <p:spPr>
          <a:xfrm rot="10800000">
            <a:off x="3826076" y="1514016"/>
            <a:ext cx="288600" cy="278100"/>
          </a:xfrm>
          <a:prstGeom prst="straightConnector1">
            <a:avLst/>
          </a:prstGeom>
          <a:noFill/>
          <a:ln w="9525" cap="flat" cmpd="sng">
            <a:solidFill>
              <a:srgbClr val="000000"/>
            </a:solidFill>
            <a:prstDash val="solid"/>
            <a:round/>
            <a:headEnd type="none" w="lg" len="lg"/>
            <a:tailEnd type="triangle" w="lg" len="lg"/>
          </a:ln>
        </p:spPr>
      </p:cxnSp>
      <p:cxnSp>
        <p:nvCxnSpPr>
          <p:cNvPr id="488" name="Shape 488"/>
          <p:cNvCxnSpPr/>
          <p:nvPr/>
        </p:nvCxnSpPr>
        <p:spPr>
          <a:xfrm rot="10800000" flipH="1">
            <a:off x="4114676" y="1516666"/>
            <a:ext cx="248700" cy="272700"/>
          </a:xfrm>
          <a:prstGeom prst="straightConnector1">
            <a:avLst/>
          </a:prstGeom>
          <a:noFill/>
          <a:ln w="9525" cap="flat" cmpd="sng">
            <a:solidFill>
              <a:srgbClr val="000000"/>
            </a:solidFill>
            <a:prstDash val="solid"/>
            <a:round/>
            <a:headEnd type="none" w="lg" len="lg"/>
            <a:tailEnd type="triangle" w="lg" len="lg"/>
          </a:ln>
        </p:spPr>
      </p:cxnSp>
      <p:sp>
        <p:nvSpPr>
          <p:cNvPr id="489" name="Shape 489"/>
          <p:cNvSpPr txBox="1"/>
          <p:nvPr/>
        </p:nvSpPr>
        <p:spPr>
          <a:xfrm>
            <a:off x="3981625" y="779517"/>
            <a:ext cx="833100" cy="223200"/>
          </a:xfrm>
          <a:prstGeom prst="rect">
            <a:avLst/>
          </a:prstGeom>
          <a:noFill/>
          <a:ln>
            <a:noFill/>
          </a:ln>
        </p:spPr>
        <p:txBody>
          <a:bodyPr lIns="91425" tIns="91425" rIns="91425" bIns="91425" anchor="ctr" anchorCtr="0">
            <a:noAutofit/>
          </a:bodyPr>
          <a:lstStyle/>
          <a:p>
            <a:pPr lvl="0" algn="ctr" rtl="0">
              <a:lnSpc>
                <a:spcPct val="100000"/>
              </a:lnSpc>
              <a:spcBef>
                <a:spcPts val="0"/>
              </a:spcBef>
              <a:spcAft>
                <a:spcPts val="0"/>
              </a:spcAft>
              <a:buNone/>
            </a:pPr>
            <a:r>
              <a:rPr lang="en-GB">
                <a:solidFill>
                  <a:schemeClr val="dk1"/>
                </a:solidFill>
              </a:rPr>
              <a:t>a</a:t>
            </a:r>
          </a:p>
        </p:txBody>
      </p:sp>
      <p:cxnSp>
        <p:nvCxnSpPr>
          <p:cNvPr id="490" name="Shape 490"/>
          <p:cNvCxnSpPr>
            <a:stCxn id="465" idx="3"/>
            <a:endCxn id="466" idx="1"/>
          </p:cNvCxnSpPr>
          <p:nvPr/>
        </p:nvCxnSpPr>
        <p:spPr>
          <a:xfrm>
            <a:off x="1697276" y="2063292"/>
            <a:ext cx="660000" cy="0"/>
          </a:xfrm>
          <a:prstGeom prst="straightConnector1">
            <a:avLst/>
          </a:prstGeom>
          <a:noFill/>
          <a:ln w="9525" cap="flat" cmpd="sng">
            <a:solidFill>
              <a:srgbClr val="000000"/>
            </a:solidFill>
            <a:prstDash val="solid"/>
            <a:round/>
            <a:headEnd type="none" w="lg" len="lg"/>
            <a:tailEnd type="triangle" w="lg" len="lg"/>
          </a:ln>
        </p:spPr>
      </p:cxnSp>
      <p:cxnSp>
        <p:nvCxnSpPr>
          <p:cNvPr id="491" name="Shape 491"/>
          <p:cNvCxnSpPr>
            <a:stCxn id="466" idx="3"/>
            <a:endCxn id="467" idx="1"/>
          </p:cNvCxnSpPr>
          <p:nvPr/>
        </p:nvCxnSpPr>
        <p:spPr>
          <a:xfrm>
            <a:off x="2872376" y="2063278"/>
            <a:ext cx="964800" cy="0"/>
          </a:xfrm>
          <a:prstGeom prst="straightConnector1">
            <a:avLst/>
          </a:prstGeom>
          <a:noFill/>
          <a:ln w="9525" cap="flat" cmpd="sng">
            <a:solidFill>
              <a:srgbClr val="000000"/>
            </a:solidFill>
            <a:prstDash val="solid"/>
            <a:round/>
            <a:headEnd type="none" w="lg" len="lg"/>
            <a:tailEnd type="triangle" w="lg" len="lg"/>
          </a:ln>
        </p:spPr>
      </p:cxnSp>
      <p:cxnSp>
        <p:nvCxnSpPr>
          <p:cNvPr id="492" name="Shape 492"/>
          <p:cNvCxnSpPr>
            <a:stCxn id="467" idx="3"/>
          </p:cNvCxnSpPr>
          <p:nvPr/>
        </p:nvCxnSpPr>
        <p:spPr>
          <a:xfrm>
            <a:off x="4352276" y="2063291"/>
            <a:ext cx="216300" cy="0"/>
          </a:xfrm>
          <a:prstGeom prst="straightConnector1">
            <a:avLst/>
          </a:prstGeom>
          <a:noFill/>
          <a:ln w="9525" cap="flat" cmpd="sng">
            <a:solidFill>
              <a:schemeClr val="dk2"/>
            </a:solidFill>
            <a:prstDash val="solid"/>
            <a:round/>
            <a:headEnd type="none" w="lg" len="lg"/>
            <a:tailEnd type="triangle" w="lg" len="lg"/>
          </a:ln>
        </p:spPr>
      </p:cxnSp>
      <p:cxnSp>
        <p:nvCxnSpPr>
          <p:cNvPr id="493" name="Shape 493"/>
          <p:cNvCxnSpPr>
            <a:stCxn id="494" idx="0"/>
          </p:cNvCxnSpPr>
          <p:nvPr/>
        </p:nvCxnSpPr>
        <p:spPr>
          <a:xfrm rot="10800000">
            <a:off x="4212475" y="2812775"/>
            <a:ext cx="338100" cy="311100"/>
          </a:xfrm>
          <a:prstGeom prst="straightConnector1">
            <a:avLst/>
          </a:prstGeom>
          <a:noFill/>
          <a:ln w="19050" cap="flat" cmpd="sng">
            <a:solidFill>
              <a:srgbClr val="000000"/>
            </a:solidFill>
            <a:prstDash val="solid"/>
            <a:round/>
            <a:headEnd type="none" w="lg" len="lg"/>
            <a:tailEnd type="triangle" w="lg" len="lg"/>
          </a:ln>
        </p:spPr>
      </p:cxnSp>
      <p:sp>
        <p:nvSpPr>
          <p:cNvPr id="475" name="Shape 475"/>
          <p:cNvSpPr/>
          <p:nvPr/>
        </p:nvSpPr>
        <p:spPr>
          <a:xfrm>
            <a:off x="3532375" y="3123875"/>
            <a:ext cx="515100" cy="10653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4" name="Shape 494"/>
          <p:cNvSpPr/>
          <p:nvPr/>
        </p:nvSpPr>
        <p:spPr>
          <a:xfrm>
            <a:off x="4293025" y="3123875"/>
            <a:ext cx="515100" cy="10653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5" name="Shape 495"/>
          <p:cNvSpPr/>
          <p:nvPr/>
        </p:nvSpPr>
        <p:spPr>
          <a:xfrm>
            <a:off x="2639025" y="3139145"/>
            <a:ext cx="515100" cy="10653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3" name="Shape 443"/>
          <p:cNvSpPr/>
          <p:nvPr/>
        </p:nvSpPr>
        <p:spPr>
          <a:xfrm>
            <a:off x="1590250" y="3139145"/>
            <a:ext cx="515100" cy="10653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6" name="Shape 496"/>
          <p:cNvSpPr txBox="1"/>
          <p:nvPr/>
        </p:nvSpPr>
        <p:spPr>
          <a:xfrm>
            <a:off x="4474100" y="1818150"/>
            <a:ext cx="588900" cy="302700"/>
          </a:xfrm>
          <a:prstGeom prst="rect">
            <a:avLst/>
          </a:prstGeom>
          <a:noFill/>
          <a:ln>
            <a:noFill/>
          </a:ln>
        </p:spPr>
        <p:txBody>
          <a:bodyPr lIns="91425" tIns="91425" rIns="91425" bIns="91425" anchor="ctr" anchorCtr="0">
            <a:noAutofit/>
          </a:bodyPr>
          <a:lstStyle/>
          <a:p>
            <a:pPr lvl="0" algn="ctr" rtl="0">
              <a:spcBef>
                <a:spcPts val="0"/>
              </a:spcBef>
              <a:buNone/>
            </a:pPr>
            <a:r>
              <a:rPr lang="en-GB" sz="2400"/>
              <a:t>...</a:t>
            </a:r>
          </a:p>
        </p:txBody>
      </p:sp>
      <p:grpSp>
        <p:nvGrpSpPr>
          <p:cNvPr id="497" name="Shape 497"/>
          <p:cNvGrpSpPr/>
          <p:nvPr/>
        </p:nvGrpSpPr>
        <p:grpSpPr>
          <a:xfrm>
            <a:off x="4931299" y="1197687"/>
            <a:ext cx="4212699" cy="2833186"/>
            <a:chOff x="4931299" y="1426287"/>
            <a:chExt cx="4212699" cy="2833186"/>
          </a:xfrm>
        </p:grpSpPr>
        <p:pic>
          <p:nvPicPr>
            <p:cNvPr id="498" name="Shape 498"/>
            <p:cNvPicPr preferRelativeResize="0"/>
            <p:nvPr/>
          </p:nvPicPr>
          <p:blipFill rotWithShape="1">
            <a:blip r:embed="rId9">
              <a:alphaModFix/>
            </a:blip>
            <a:srcRect l="4308" t="8353" r="6676" b="7015"/>
            <a:stretch/>
          </p:blipFill>
          <p:spPr>
            <a:xfrm>
              <a:off x="4931299" y="1970687"/>
              <a:ext cx="4212699" cy="2288787"/>
            </a:xfrm>
            <a:prstGeom prst="rect">
              <a:avLst/>
            </a:prstGeom>
            <a:noFill/>
            <a:ln>
              <a:noFill/>
            </a:ln>
          </p:spPr>
        </p:pic>
        <p:sp>
          <p:nvSpPr>
            <p:cNvPr id="499" name="Shape 499"/>
            <p:cNvSpPr txBox="1"/>
            <p:nvPr/>
          </p:nvSpPr>
          <p:spPr>
            <a:xfrm>
              <a:off x="6858800" y="1426287"/>
              <a:ext cx="1422000" cy="341400"/>
            </a:xfrm>
            <a:prstGeom prst="rect">
              <a:avLst/>
            </a:prstGeom>
            <a:noFill/>
            <a:ln>
              <a:noFill/>
            </a:ln>
          </p:spPr>
          <p:txBody>
            <a:bodyPr lIns="91425" tIns="91425" rIns="91425" bIns="91425" anchor="t" anchorCtr="0">
              <a:noAutofit/>
            </a:bodyPr>
            <a:lstStyle/>
            <a:p>
              <a:pPr lvl="0">
                <a:spcBef>
                  <a:spcPts val="0"/>
                </a:spcBef>
                <a:buNone/>
              </a:pPr>
              <a:r>
                <a:rPr lang="en-GB"/>
                <a:t>with attention</a:t>
              </a:r>
            </a:p>
          </p:txBody>
        </p:sp>
        <p:cxnSp>
          <p:nvCxnSpPr>
            <p:cNvPr id="500" name="Shape 500"/>
            <p:cNvCxnSpPr/>
            <p:nvPr/>
          </p:nvCxnSpPr>
          <p:spPr>
            <a:xfrm>
              <a:off x="7565850" y="1792750"/>
              <a:ext cx="256200" cy="362700"/>
            </a:xfrm>
            <a:prstGeom prst="straightConnector1">
              <a:avLst/>
            </a:prstGeom>
            <a:noFill/>
            <a:ln w="9525" cap="flat" cmpd="sng">
              <a:solidFill>
                <a:srgbClr val="000000"/>
              </a:solidFill>
              <a:prstDash val="solid"/>
              <a:round/>
              <a:headEnd type="none" w="lg" len="lg"/>
              <a:tailEnd type="triangle" w="lg" len="lg"/>
            </a:ln>
          </p:spPr>
        </p:cxnSp>
        <p:sp>
          <p:nvSpPr>
            <p:cNvPr id="501" name="Shape 501"/>
            <p:cNvSpPr txBox="1"/>
            <p:nvPr/>
          </p:nvSpPr>
          <p:spPr>
            <a:xfrm>
              <a:off x="6682075" y="3564650"/>
              <a:ext cx="1598700" cy="341400"/>
            </a:xfrm>
            <a:prstGeom prst="rect">
              <a:avLst/>
            </a:prstGeom>
            <a:noFill/>
            <a:ln>
              <a:noFill/>
            </a:ln>
          </p:spPr>
          <p:txBody>
            <a:bodyPr lIns="91425" tIns="91425" rIns="91425" bIns="91425" anchor="t" anchorCtr="0">
              <a:noAutofit/>
            </a:bodyPr>
            <a:lstStyle/>
            <a:p>
              <a:pPr lvl="0" rtl="0">
                <a:spcBef>
                  <a:spcPts val="0"/>
                </a:spcBef>
                <a:buNone/>
              </a:pPr>
              <a:r>
                <a:rPr lang="en-GB"/>
                <a:t>without attention</a:t>
              </a:r>
            </a:p>
          </p:txBody>
        </p:sp>
        <p:cxnSp>
          <p:nvCxnSpPr>
            <p:cNvPr id="502" name="Shape 502"/>
            <p:cNvCxnSpPr/>
            <p:nvPr/>
          </p:nvCxnSpPr>
          <p:spPr>
            <a:xfrm rot="10800000" flipH="1">
              <a:off x="7939350" y="3436100"/>
              <a:ext cx="629700" cy="224100"/>
            </a:xfrm>
            <a:prstGeom prst="straightConnector1">
              <a:avLst/>
            </a:prstGeom>
            <a:noFill/>
            <a:ln w="9525" cap="flat" cmpd="sng">
              <a:solidFill>
                <a:srgbClr val="000000"/>
              </a:solidFill>
              <a:prstDash val="solid"/>
              <a:round/>
              <a:headEnd type="none" w="lg" len="lg"/>
              <a:tailEnd type="triangle" w="lg" len="lg"/>
            </a:ln>
          </p:spPr>
        </p:cxnSp>
      </p:grpSp>
      <p:pic>
        <p:nvPicPr>
          <p:cNvPr id="503" name="Shape 503"/>
          <p:cNvPicPr preferRelativeResize="0"/>
          <p:nvPr/>
        </p:nvPicPr>
        <p:blipFill>
          <a:blip r:embed="rId10">
            <a:alphaModFix/>
          </a:blip>
          <a:stretch>
            <a:fillRect/>
          </a:stretch>
        </p:blipFill>
        <p:spPr>
          <a:xfrm>
            <a:off x="225425" y="636075"/>
            <a:ext cx="2131856" cy="540000"/>
          </a:xfrm>
          <a:prstGeom prst="rect">
            <a:avLst/>
          </a:prstGeom>
          <a:noFill/>
          <a:ln>
            <a:noFill/>
          </a:ln>
        </p:spPr>
      </p:pic>
      <p:cxnSp>
        <p:nvCxnSpPr>
          <p:cNvPr id="504" name="Shape 504"/>
          <p:cNvCxnSpPr/>
          <p:nvPr/>
        </p:nvCxnSpPr>
        <p:spPr>
          <a:xfrm>
            <a:off x="4746000" y="3386250"/>
            <a:ext cx="172200" cy="0"/>
          </a:xfrm>
          <a:prstGeom prst="straightConnector1">
            <a:avLst/>
          </a:prstGeom>
          <a:noFill/>
          <a:ln w="9525" cap="flat" cmpd="sng">
            <a:solidFill>
              <a:srgbClr val="000000"/>
            </a:solidFill>
            <a:prstDash val="solid"/>
            <a:round/>
            <a:headEnd type="none" w="lg" len="lg"/>
            <a:tailEnd type="triangle" w="lg" len="lg"/>
          </a:ln>
        </p:spPr>
      </p:cxnSp>
      <p:cxnSp>
        <p:nvCxnSpPr>
          <p:cNvPr id="505" name="Shape 505"/>
          <p:cNvCxnSpPr/>
          <p:nvPr/>
        </p:nvCxnSpPr>
        <p:spPr>
          <a:xfrm rot="10800000">
            <a:off x="4739700" y="3921425"/>
            <a:ext cx="179700" cy="0"/>
          </a:xfrm>
          <a:prstGeom prst="straightConnector1">
            <a:avLst/>
          </a:prstGeom>
          <a:noFill/>
          <a:ln w="9525" cap="flat" cmpd="sng">
            <a:solidFill>
              <a:srgbClr val="000000"/>
            </a:solidFill>
            <a:prstDash val="solid"/>
            <a:round/>
            <a:headEnd type="none" w="lg" len="lg"/>
            <a:tailEnd type="triangle" w="lg" len="lg"/>
          </a:ln>
        </p:spPr>
      </p:cxnSp>
      <p:cxnSp>
        <p:nvCxnSpPr>
          <p:cNvPr id="506" name="Shape 506"/>
          <p:cNvCxnSpPr>
            <a:stCxn id="495" idx="0"/>
          </p:cNvCxnSpPr>
          <p:nvPr/>
        </p:nvCxnSpPr>
        <p:spPr>
          <a:xfrm rot="10800000">
            <a:off x="2707875" y="2852645"/>
            <a:ext cx="188700" cy="286500"/>
          </a:xfrm>
          <a:prstGeom prst="straightConnector1">
            <a:avLst/>
          </a:prstGeom>
          <a:noFill/>
          <a:ln w="9525" cap="flat" cmpd="sng">
            <a:solidFill>
              <a:srgbClr val="000000"/>
            </a:solidFill>
            <a:prstDash val="solid"/>
            <a:round/>
            <a:headEnd type="none" w="lg" len="lg"/>
            <a:tailEnd type="triangle" w="lg" len="lg"/>
          </a:ln>
        </p:spPr>
      </p:cxnSp>
      <p:cxnSp>
        <p:nvCxnSpPr>
          <p:cNvPr id="507" name="Shape 507"/>
          <p:cNvCxnSpPr>
            <a:stCxn id="475" idx="0"/>
          </p:cNvCxnSpPr>
          <p:nvPr/>
        </p:nvCxnSpPr>
        <p:spPr>
          <a:xfrm rot="10800000" flipH="1">
            <a:off x="3789925" y="2788775"/>
            <a:ext cx="217200" cy="335100"/>
          </a:xfrm>
          <a:prstGeom prst="straightConnector1">
            <a:avLst/>
          </a:prstGeom>
          <a:noFill/>
          <a:ln w="9525" cap="flat" cmpd="sng">
            <a:solidFill>
              <a:srgbClr val="000000"/>
            </a:solidFill>
            <a:prstDash val="solid"/>
            <a:round/>
            <a:headEnd type="none" w="lg" len="lg"/>
            <a:tailEnd type="triangle" w="lg" len="lg"/>
          </a:ln>
        </p:spPr>
      </p:cxnSp>
      <p:sp>
        <p:nvSpPr>
          <p:cNvPr id="508" name="Shape 508"/>
          <p:cNvSpPr txBox="1"/>
          <p:nvPr/>
        </p:nvSpPr>
        <p:spPr>
          <a:xfrm>
            <a:off x="0" y="3269200"/>
            <a:ext cx="833100" cy="805200"/>
          </a:xfrm>
          <a:prstGeom prst="rect">
            <a:avLst/>
          </a:prstGeom>
          <a:noFill/>
          <a:ln>
            <a:noFill/>
          </a:ln>
        </p:spPr>
        <p:txBody>
          <a:bodyPr lIns="91425" tIns="91425" rIns="91425" bIns="91425" anchor="t" anchorCtr="0">
            <a:noAutofit/>
          </a:bodyPr>
          <a:lstStyle/>
          <a:p>
            <a:pPr lvl="0">
              <a:spcBef>
                <a:spcPts val="0"/>
              </a:spcBef>
              <a:buNone/>
            </a:pPr>
            <a:r>
              <a:rPr lang="en-GB"/>
              <a:t>encoder LSTM states</a:t>
            </a:r>
          </a:p>
        </p:txBody>
      </p:sp>
      <p:pic>
        <p:nvPicPr>
          <p:cNvPr id="509" name="Shape 509"/>
          <p:cNvPicPr preferRelativeResize="0"/>
          <p:nvPr/>
        </p:nvPicPr>
        <p:blipFill>
          <a:blip r:embed="rId11">
            <a:alphaModFix/>
          </a:blip>
          <a:stretch>
            <a:fillRect/>
          </a:stretch>
        </p:blipFill>
        <p:spPr>
          <a:xfrm>
            <a:off x="2705876" y="1289934"/>
            <a:ext cx="588900" cy="209515"/>
          </a:xfrm>
          <a:prstGeom prst="rect">
            <a:avLst/>
          </a:prstGeom>
          <a:noFill/>
          <a:ln>
            <a:noFill/>
          </a:ln>
        </p:spPr>
      </p:pic>
      <p:pic>
        <p:nvPicPr>
          <p:cNvPr id="510" name="Shape 510"/>
          <p:cNvPicPr preferRelativeResize="0"/>
          <p:nvPr/>
        </p:nvPicPr>
        <p:blipFill>
          <a:blip r:embed="rId12">
            <a:alphaModFix/>
          </a:blip>
          <a:stretch>
            <a:fillRect/>
          </a:stretch>
        </p:blipFill>
        <p:spPr>
          <a:xfrm>
            <a:off x="4050837" y="1308739"/>
            <a:ext cx="819181" cy="203400"/>
          </a:xfrm>
          <a:prstGeom prst="rect">
            <a:avLst/>
          </a:prstGeom>
          <a:noFill/>
          <a:ln>
            <a:noFill/>
          </a:ln>
        </p:spPr>
      </p:pic>
      <p:pic>
        <p:nvPicPr>
          <p:cNvPr id="482" name="Shape 482"/>
          <p:cNvPicPr preferRelativeResize="0"/>
          <p:nvPr/>
        </p:nvPicPr>
        <p:blipFill>
          <a:blip r:embed="rId13">
            <a:alphaModFix/>
          </a:blip>
          <a:stretch>
            <a:fillRect/>
          </a:stretch>
        </p:blipFill>
        <p:spPr>
          <a:xfrm>
            <a:off x="2320375" y="2439928"/>
            <a:ext cx="670499" cy="529347"/>
          </a:xfrm>
          <a:prstGeom prst="rect">
            <a:avLst/>
          </a:prstGeom>
          <a:noFill/>
          <a:ln>
            <a:noFill/>
          </a:ln>
        </p:spPr>
      </p:pic>
      <p:pic>
        <p:nvPicPr>
          <p:cNvPr id="441" name="Shape 441"/>
          <p:cNvPicPr preferRelativeResize="0"/>
          <p:nvPr/>
        </p:nvPicPr>
        <p:blipFill>
          <a:blip r:embed="rId14">
            <a:alphaModFix/>
          </a:blip>
          <a:stretch>
            <a:fillRect/>
          </a:stretch>
        </p:blipFill>
        <p:spPr>
          <a:xfrm>
            <a:off x="3835675" y="2417327"/>
            <a:ext cx="670499" cy="529336"/>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10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Attention maps in translation</a:t>
            </a:r>
          </a:p>
        </p:txBody>
      </p:sp>
      <p:sp>
        <p:nvSpPr>
          <p:cNvPr id="516" name="Shape 516"/>
          <p:cNvSpPr txBox="1"/>
          <p:nvPr/>
        </p:nvSpPr>
        <p:spPr>
          <a:xfrm>
            <a:off x="27500" y="47745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Bahdanau et al. "Neural Machine Translation by Jointly Learning to Align and Translate", 2014</a:t>
            </a:r>
          </a:p>
        </p:txBody>
      </p:sp>
      <p:pic>
        <p:nvPicPr>
          <p:cNvPr id="517" name="Shape 517"/>
          <p:cNvPicPr preferRelativeResize="0"/>
          <p:nvPr/>
        </p:nvPicPr>
        <p:blipFill>
          <a:blip r:embed="rId3">
            <a:alphaModFix/>
          </a:blip>
          <a:stretch>
            <a:fillRect/>
          </a:stretch>
        </p:blipFill>
        <p:spPr>
          <a:xfrm>
            <a:off x="589149" y="1094000"/>
            <a:ext cx="3348034" cy="3451848"/>
          </a:xfrm>
          <a:prstGeom prst="rect">
            <a:avLst/>
          </a:prstGeom>
          <a:noFill/>
          <a:ln>
            <a:noFill/>
          </a:ln>
        </p:spPr>
      </p:pic>
      <p:pic>
        <p:nvPicPr>
          <p:cNvPr id="518" name="Shape 518"/>
          <p:cNvPicPr preferRelativeResize="0"/>
          <p:nvPr/>
        </p:nvPicPr>
        <p:blipFill>
          <a:blip r:embed="rId4">
            <a:alphaModFix/>
          </a:blip>
          <a:stretch>
            <a:fillRect/>
          </a:stretch>
        </p:blipFill>
        <p:spPr>
          <a:xfrm>
            <a:off x="5024325" y="1024912"/>
            <a:ext cx="3448598" cy="3519125"/>
          </a:xfrm>
          <a:prstGeom prst="rect">
            <a:avLst/>
          </a:prstGeom>
          <a:noFill/>
          <a:ln>
            <a:noFill/>
          </a:ln>
        </p:spPr>
      </p:pic>
      <p:sp>
        <p:nvSpPr>
          <p:cNvPr id="519" name="Shape 519"/>
          <p:cNvSpPr txBox="1"/>
          <p:nvPr/>
        </p:nvSpPr>
        <p:spPr>
          <a:xfrm>
            <a:off x="1483300" y="733300"/>
            <a:ext cx="2262300" cy="341400"/>
          </a:xfrm>
          <a:prstGeom prst="rect">
            <a:avLst/>
          </a:prstGeom>
          <a:noFill/>
          <a:ln>
            <a:noFill/>
          </a:ln>
        </p:spPr>
        <p:txBody>
          <a:bodyPr lIns="91425" tIns="91425" rIns="91425" bIns="91425" anchor="t" anchorCtr="0">
            <a:noAutofit/>
          </a:bodyPr>
          <a:lstStyle/>
          <a:p>
            <a:pPr lvl="0">
              <a:spcBef>
                <a:spcPts val="0"/>
              </a:spcBef>
              <a:buNone/>
            </a:pPr>
            <a:r>
              <a:rPr lang="en-GB"/>
              <a:t>source language (English)</a:t>
            </a:r>
          </a:p>
        </p:txBody>
      </p:sp>
      <p:sp>
        <p:nvSpPr>
          <p:cNvPr id="520" name="Shape 520"/>
          <p:cNvSpPr txBox="1"/>
          <p:nvPr/>
        </p:nvSpPr>
        <p:spPr>
          <a:xfrm rot="-5400000">
            <a:off x="-643600" y="2780425"/>
            <a:ext cx="2140800" cy="341400"/>
          </a:xfrm>
          <a:prstGeom prst="rect">
            <a:avLst/>
          </a:prstGeom>
          <a:noFill/>
          <a:ln>
            <a:noFill/>
          </a:ln>
        </p:spPr>
        <p:txBody>
          <a:bodyPr lIns="91425" tIns="91425" rIns="91425" bIns="91425" anchor="t" anchorCtr="0">
            <a:noAutofit/>
          </a:bodyPr>
          <a:lstStyle/>
          <a:p>
            <a:pPr lvl="0" rtl="0">
              <a:spcBef>
                <a:spcPts val="0"/>
              </a:spcBef>
              <a:buNone/>
            </a:pPr>
            <a:r>
              <a:rPr lang="en-GB"/>
              <a:t>target language (French)</a:t>
            </a:r>
          </a:p>
        </p:txBody>
      </p:sp>
      <p:sp>
        <p:nvSpPr>
          <p:cNvPr id="521" name="Shape 521"/>
          <p:cNvSpPr txBox="1"/>
          <p:nvPr/>
        </p:nvSpPr>
        <p:spPr>
          <a:xfrm rot="-5400000">
            <a:off x="3783225" y="2780425"/>
            <a:ext cx="2140800" cy="341400"/>
          </a:xfrm>
          <a:prstGeom prst="rect">
            <a:avLst/>
          </a:prstGeom>
          <a:noFill/>
          <a:ln>
            <a:noFill/>
          </a:ln>
        </p:spPr>
        <p:txBody>
          <a:bodyPr lIns="91425" tIns="91425" rIns="91425" bIns="91425" anchor="t" anchorCtr="0">
            <a:noAutofit/>
          </a:bodyPr>
          <a:lstStyle/>
          <a:p>
            <a:pPr lvl="0" rtl="0">
              <a:spcBef>
                <a:spcPts val="0"/>
              </a:spcBef>
              <a:buNone/>
            </a:pPr>
            <a:r>
              <a:rPr lang="en-GB"/>
              <a:t>target language (French)</a:t>
            </a:r>
          </a:p>
        </p:txBody>
      </p:sp>
      <p:sp>
        <p:nvSpPr>
          <p:cNvPr id="522" name="Shape 522"/>
          <p:cNvSpPr txBox="1"/>
          <p:nvPr/>
        </p:nvSpPr>
        <p:spPr>
          <a:xfrm>
            <a:off x="6073400" y="733300"/>
            <a:ext cx="2262300" cy="341400"/>
          </a:xfrm>
          <a:prstGeom prst="rect">
            <a:avLst/>
          </a:prstGeom>
          <a:noFill/>
          <a:ln>
            <a:noFill/>
          </a:ln>
        </p:spPr>
        <p:txBody>
          <a:bodyPr lIns="91425" tIns="91425" rIns="91425" bIns="91425" anchor="t" anchorCtr="0">
            <a:noAutofit/>
          </a:bodyPr>
          <a:lstStyle/>
          <a:p>
            <a:pPr lvl="0" rtl="0">
              <a:spcBef>
                <a:spcPts val="0"/>
              </a:spcBef>
              <a:buNone/>
            </a:pPr>
            <a:r>
              <a:rPr lang="en-GB"/>
              <a:t>source language (English)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Outline</a:t>
            </a:r>
          </a:p>
        </p:txBody>
      </p:sp>
      <p:sp>
        <p:nvSpPr>
          <p:cNvPr id="528" name="Shape 528"/>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Attention as a latent variable model</a:t>
            </a:r>
          </a:p>
          <a:p>
            <a:pPr marL="457200" lvl="0" indent="-228600" rtl="0">
              <a:spcBef>
                <a:spcPts val="0"/>
              </a:spcBef>
              <a:buChar char="●"/>
            </a:pPr>
            <a:r>
              <a:rPr lang="en-GB"/>
              <a:t>Hard &amp; soft attention for image captioning</a:t>
            </a:r>
          </a:p>
          <a:p>
            <a:pPr marL="914400" lvl="1" indent="-228600" rtl="0">
              <a:spcBef>
                <a:spcPts val="0"/>
              </a:spcBef>
              <a:buChar char="○"/>
            </a:pPr>
            <a:r>
              <a:rPr lang="en-GB"/>
              <a:t>Training hard attention: REINFORCE, improved methods</a:t>
            </a:r>
          </a:p>
          <a:p>
            <a:pPr marL="914400" lvl="1" indent="-228600" rtl="0">
              <a:spcBef>
                <a:spcPts val="0"/>
              </a:spcBef>
              <a:buChar char="○"/>
            </a:pPr>
            <a:r>
              <a:rPr lang="en-GB"/>
              <a:t>Soft attention for image captioning</a:t>
            </a:r>
          </a:p>
          <a:p>
            <a:pPr marL="457200" lvl="0" indent="-228600" rtl="0">
              <a:spcBef>
                <a:spcPts val="0"/>
              </a:spcBef>
              <a:buChar char="●"/>
            </a:pPr>
            <a:r>
              <a:rPr lang="en-GB"/>
              <a:t>Soft attention for neural machine translation</a:t>
            </a:r>
          </a:p>
          <a:p>
            <a:pPr marL="914400" lvl="1" indent="-228600" rtl="0">
              <a:spcBef>
                <a:spcPts val="0"/>
              </a:spcBef>
              <a:buChar char="○"/>
            </a:pPr>
            <a:r>
              <a:rPr lang="en-GB"/>
              <a:t>With LSTMs</a:t>
            </a:r>
          </a:p>
          <a:p>
            <a:pPr marL="914400" lvl="1" indent="-228600" rtl="0">
              <a:spcBef>
                <a:spcPts val="0"/>
              </a:spcBef>
              <a:buChar char="○"/>
            </a:pPr>
            <a:r>
              <a:rPr lang="en-GB" b="1"/>
              <a:t>Or without! Attention Is All You Need!</a:t>
            </a:r>
          </a:p>
          <a:p>
            <a:pPr marL="457200" lvl="0" indent="-228600" rtl="0">
              <a:spcBef>
                <a:spcPts val="0"/>
              </a:spcBef>
              <a:buChar char="●"/>
            </a:pPr>
            <a:r>
              <a:rPr lang="en-GB"/>
              <a:t>Soft attention for image classification</a:t>
            </a:r>
          </a:p>
          <a:p>
            <a:pPr marL="914400" lvl="1" indent="-228600" rtl="0">
              <a:spcBef>
                <a:spcPts val="0"/>
              </a:spcBef>
              <a:buChar char="○"/>
            </a:pPr>
            <a:r>
              <a:rPr lang="en-GB"/>
              <a:t>Spatial Transformer Networks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Attention Is All You Need</a:t>
            </a:r>
          </a:p>
        </p:txBody>
      </p:sp>
      <p:sp>
        <p:nvSpPr>
          <p:cNvPr id="534" name="Shape 534"/>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lvl="0">
              <a:spcBef>
                <a:spcPts val="0"/>
              </a:spcBef>
              <a:spcAft>
                <a:spcPts val="0"/>
              </a:spcAft>
              <a:buNone/>
            </a:pPr>
            <a:r>
              <a:rPr lang="en-GB"/>
              <a:t>Replace LSTMs with </a:t>
            </a:r>
            <a:r>
              <a:rPr lang="en-GB" b="1"/>
              <a:t>a lot</a:t>
            </a:r>
            <a:r>
              <a:rPr lang="en-GB"/>
              <a:t> of attention! Apply to neural machine translation</a:t>
            </a:r>
          </a:p>
          <a:p>
            <a:pPr marL="457200" lvl="0" indent="-228600" rtl="0">
              <a:spcBef>
                <a:spcPts val="0"/>
              </a:spcBef>
              <a:buChar char="●"/>
            </a:pPr>
            <a:r>
              <a:rPr lang="en-GB"/>
              <a:t>State-of-the art results</a:t>
            </a:r>
          </a:p>
          <a:p>
            <a:pPr marL="457200" lvl="0" indent="-228600">
              <a:spcBef>
                <a:spcPts val="0"/>
              </a:spcBef>
              <a:buChar char="●"/>
            </a:pPr>
            <a:r>
              <a:rPr lang="en-GB"/>
              <a:t>Much less computation for training</a:t>
            </a:r>
          </a:p>
          <a:p>
            <a:pPr lvl="0">
              <a:spcBef>
                <a:spcPts val="0"/>
              </a:spcBef>
              <a:buNone/>
            </a:pPr>
            <a:endParaRPr/>
          </a:p>
        </p:txBody>
      </p:sp>
      <p:pic>
        <p:nvPicPr>
          <p:cNvPr id="535" name="Shape 535"/>
          <p:cNvPicPr preferRelativeResize="0"/>
          <p:nvPr/>
        </p:nvPicPr>
        <p:blipFill rotWithShape="1">
          <a:blip r:embed="rId3">
            <a:alphaModFix/>
          </a:blip>
          <a:srcRect t="3110" b="4039"/>
          <a:stretch/>
        </p:blipFill>
        <p:spPr>
          <a:xfrm>
            <a:off x="1488599" y="1925950"/>
            <a:ext cx="6166825" cy="2506774"/>
          </a:xfrm>
          <a:prstGeom prst="rect">
            <a:avLst/>
          </a:prstGeom>
          <a:noFill/>
          <a:ln>
            <a:noFill/>
          </a:ln>
        </p:spPr>
      </p:pic>
      <p:sp>
        <p:nvSpPr>
          <p:cNvPr id="536" name="Shape 536"/>
          <p:cNvSpPr txBox="1"/>
          <p:nvPr/>
        </p:nvSpPr>
        <p:spPr>
          <a:xfrm>
            <a:off x="54175" y="4752525"/>
            <a:ext cx="3645000" cy="3342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hlinkClick r:id="rId4"/>
              </a:rPr>
              <a:t>Vaswani et al. "Attention Is All You Need", 2017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Shape 541"/>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Layer types</a:t>
            </a:r>
          </a:p>
        </p:txBody>
      </p:sp>
      <p:sp>
        <p:nvSpPr>
          <p:cNvPr id="542" name="Shape 542"/>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381000" rtl="0">
              <a:spcBef>
                <a:spcPts val="1000"/>
              </a:spcBef>
              <a:buSzPct val="100000"/>
              <a:buChar char="●"/>
            </a:pPr>
            <a:r>
              <a:rPr lang="en-GB" sz="2400"/>
              <a:t>Input layer</a:t>
            </a:r>
          </a:p>
          <a:p>
            <a:pPr marL="457200" lvl="0" indent="-381000" rtl="0">
              <a:spcBef>
                <a:spcPts val="1000"/>
              </a:spcBef>
              <a:buSzPct val="100000"/>
              <a:buChar char="●"/>
            </a:pPr>
            <a:r>
              <a:rPr lang="en-GB" sz="2400"/>
              <a:t>Per-word feedforward</a:t>
            </a:r>
          </a:p>
          <a:p>
            <a:pPr marL="457200" lvl="0" indent="-381000" rtl="0">
              <a:spcBef>
                <a:spcPts val="1000"/>
              </a:spcBef>
              <a:buSzPct val="100000"/>
              <a:buChar char="●"/>
            </a:pPr>
            <a:r>
              <a:rPr lang="en-GB" sz="2400"/>
              <a:t>Self-attention</a:t>
            </a:r>
          </a:p>
          <a:p>
            <a:pPr marL="457200" lvl="0" indent="-381000" rtl="0">
              <a:lnSpc>
                <a:spcPct val="100000"/>
              </a:lnSpc>
              <a:spcBef>
                <a:spcPts val="0"/>
              </a:spcBef>
              <a:spcAft>
                <a:spcPts val="0"/>
              </a:spcAft>
              <a:buSzPct val="100000"/>
              <a:buChar char="●"/>
            </a:pPr>
            <a:r>
              <a:rPr lang="en-GB" sz="2400"/>
              <a:t>Attention over encoder outputs</a:t>
            </a:r>
          </a:p>
        </p:txBody>
      </p:sp>
      <p:sp>
        <p:nvSpPr>
          <p:cNvPr id="543" name="Shape 543"/>
          <p:cNvSpPr txBox="1"/>
          <p:nvPr/>
        </p:nvSpPr>
        <p:spPr>
          <a:xfrm>
            <a:off x="54175" y="4752525"/>
            <a:ext cx="3645000" cy="3342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hlinkClick r:id="rId3"/>
              </a:rPr>
              <a:t>Vaswani et al. "Attention Is All You Need", 2017</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Input layer</a:t>
            </a:r>
          </a:p>
        </p:txBody>
      </p:sp>
      <p:sp>
        <p:nvSpPr>
          <p:cNvPr id="549" name="Shape 549"/>
          <p:cNvSpPr/>
          <p:nvPr/>
        </p:nvSpPr>
        <p:spPr>
          <a:xfrm>
            <a:off x="4292770" y="246912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50" name="Shape 550"/>
          <p:cNvSpPr txBox="1"/>
          <p:nvPr/>
        </p:nvSpPr>
        <p:spPr>
          <a:xfrm>
            <a:off x="4292775" y="3630175"/>
            <a:ext cx="4122300" cy="341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GB">
                <a:solidFill>
                  <a:schemeClr val="dk1"/>
                </a:solidFill>
              </a:rPr>
              <a:t>на предпоследней станции  встретив товарища</a:t>
            </a:r>
          </a:p>
        </p:txBody>
      </p:sp>
      <p:sp>
        <p:nvSpPr>
          <p:cNvPr id="551" name="Shape 551"/>
          <p:cNvSpPr/>
          <p:nvPr/>
        </p:nvSpPr>
        <p:spPr>
          <a:xfrm>
            <a:off x="5081220" y="246912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52" name="Shape 552"/>
          <p:cNvSpPr/>
          <p:nvPr/>
        </p:nvSpPr>
        <p:spPr>
          <a:xfrm>
            <a:off x="6049870" y="246912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53" name="Shape 553"/>
          <p:cNvSpPr/>
          <p:nvPr/>
        </p:nvSpPr>
        <p:spPr>
          <a:xfrm>
            <a:off x="6929370" y="246912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54" name="Shape 554"/>
          <p:cNvSpPr/>
          <p:nvPr/>
        </p:nvSpPr>
        <p:spPr>
          <a:xfrm>
            <a:off x="7732670" y="246912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555" name="Shape 555"/>
          <p:cNvCxnSpPr>
            <a:endCxn id="549" idx="2"/>
          </p:cNvCxnSpPr>
          <p:nvPr/>
        </p:nvCxnSpPr>
        <p:spPr>
          <a:xfrm rot="10800000">
            <a:off x="4481920" y="2867525"/>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56" name="Shape 556"/>
          <p:cNvCxnSpPr/>
          <p:nvPr/>
        </p:nvCxnSpPr>
        <p:spPr>
          <a:xfrm rot="10800000">
            <a:off x="5270375" y="2867475"/>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57" name="Shape 557"/>
          <p:cNvCxnSpPr/>
          <p:nvPr/>
        </p:nvCxnSpPr>
        <p:spPr>
          <a:xfrm rot="10800000">
            <a:off x="6239025" y="2890800"/>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58" name="Shape 558"/>
          <p:cNvCxnSpPr/>
          <p:nvPr/>
        </p:nvCxnSpPr>
        <p:spPr>
          <a:xfrm rot="10800000">
            <a:off x="7118525" y="2890800"/>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59" name="Shape 559"/>
          <p:cNvCxnSpPr/>
          <p:nvPr/>
        </p:nvCxnSpPr>
        <p:spPr>
          <a:xfrm rot="10800000">
            <a:off x="7921825" y="2890800"/>
            <a:ext cx="0" cy="716100"/>
          </a:xfrm>
          <a:prstGeom prst="straightConnector1">
            <a:avLst/>
          </a:prstGeom>
          <a:noFill/>
          <a:ln w="19050" cap="flat" cmpd="sng">
            <a:solidFill>
              <a:srgbClr val="000000"/>
            </a:solidFill>
            <a:prstDash val="solid"/>
            <a:round/>
            <a:headEnd type="none" w="lg" len="lg"/>
            <a:tailEnd type="triangle" w="lg" len="lg"/>
          </a:ln>
        </p:spPr>
      </p:cxnSp>
      <p:sp>
        <p:nvSpPr>
          <p:cNvPr id="560" name="Shape 560"/>
          <p:cNvSpPr txBox="1"/>
          <p:nvPr/>
        </p:nvSpPr>
        <p:spPr>
          <a:xfrm>
            <a:off x="404500" y="2814600"/>
            <a:ext cx="3593100" cy="716100"/>
          </a:xfrm>
          <a:prstGeom prst="rect">
            <a:avLst/>
          </a:prstGeom>
          <a:noFill/>
          <a:ln>
            <a:noFill/>
          </a:ln>
        </p:spPr>
        <p:txBody>
          <a:bodyPr lIns="91425" tIns="91425" rIns="91425" bIns="91425" anchor="t" anchorCtr="0">
            <a:noAutofit/>
          </a:bodyPr>
          <a:lstStyle/>
          <a:p>
            <a:pPr lvl="0" algn="ctr">
              <a:spcBef>
                <a:spcPts val="0"/>
              </a:spcBef>
              <a:buNone/>
            </a:pPr>
            <a:r>
              <a:rPr lang="en-GB" sz="1800"/>
              <a:t>embedding</a:t>
            </a:r>
          </a:p>
          <a:p>
            <a:pPr lvl="0" algn="ctr">
              <a:spcBef>
                <a:spcPts val="0"/>
              </a:spcBef>
              <a:buNone/>
            </a:pPr>
            <a:r>
              <a:rPr lang="en-GB" sz="1600"/>
              <a:t>pick a vector for every word</a:t>
            </a:r>
          </a:p>
        </p:txBody>
      </p:sp>
      <p:sp>
        <p:nvSpPr>
          <p:cNvPr id="561" name="Shape 561"/>
          <p:cNvSpPr txBox="1"/>
          <p:nvPr/>
        </p:nvSpPr>
        <p:spPr>
          <a:xfrm>
            <a:off x="669375" y="1487475"/>
            <a:ext cx="3100200" cy="981600"/>
          </a:xfrm>
          <a:prstGeom prst="rect">
            <a:avLst/>
          </a:prstGeom>
          <a:noFill/>
          <a:ln>
            <a:noFill/>
          </a:ln>
        </p:spPr>
        <p:txBody>
          <a:bodyPr lIns="91425" tIns="91425" rIns="91425" bIns="91425" anchor="t" anchorCtr="0">
            <a:noAutofit/>
          </a:bodyPr>
          <a:lstStyle/>
          <a:p>
            <a:pPr lvl="0" algn="ctr" rtl="0">
              <a:spcBef>
                <a:spcPts val="0"/>
              </a:spcBef>
              <a:buNone/>
            </a:pPr>
            <a:r>
              <a:rPr lang="en-GB" sz="1800"/>
              <a:t>add positional encoding</a:t>
            </a:r>
          </a:p>
          <a:p>
            <a:pPr lvl="0" algn="ctr">
              <a:spcBef>
                <a:spcPts val="0"/>
              </a:spcBef>
              <a:buNone/>
            </a:pPr>
            <a:r>
              <a:rPr lang="en-GB" sz="1600"/>
              <a:t>encode offsets between words</a:t>
            </a:r>
            <a:br>
              <a:rPr lang="en-GB" sz="1600"/>
            </a:br>
            <a:r>
              <a:rPr lang="en-GB" sz="1600"/>
              <a:t>not used in LSTMs</a:t>
            </a:r>
          </a:p>
        </p:txBody>
      </p:sp>
      <p:sp>
        <p:nvSpPr>
          <p:cNvPr id="562" name="Shape 562"/>
          <p:cNvSpPr/>
          <p:nvPr/>
        </p:nvSpPr>
        <p:spPr>
          <a:xfrm>
            <a:off x="4292770" y="135483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63" name="Shape 563"/>
          <p:cNvSpPr/>
          <p:nvPr/>
        </p:nvSpPr>
        <p:spPr>
          <a:xfrm>
            <a:off x="5081220" y="135483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64" name="Shape 564"/>
          <p:cNvSpPr/>
          <p:nvPr/>
        </p:nvSpPr>
        <p:spPr>
          <a:xfrm>
            <a:off x="6049870" y="135483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65" name="Shape 565"/>
          <p:cNvSpPr/>
          <p:nvPr/>
        </p:nvSpPr>
        <p:spPr>
          <a:xfrm>
            <a:off x="6929370" y="135483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66" name="Shape 566"/>
          <p:cNvSpPr/>
          <p:nvPr/>
        </p:nvSpPr>
        <p:spPr>
          <a:xfrm>
            <a:off x="7732670" y="135483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567" name="Shape 567"/>
          <p:cNvCxnSpPr>
            <a:endCxn id="562" idx="2"/>
          </p:cNvCxnSpPr>
          <p:nvPr/>
        </p:nvCxnSpPr>
        <p:spPr>
          <a:xfrm rot="10800000">
            <a:off x="4481920" y="1753237"/>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68" name="Shape 568"/>
          <p:cNvCxnSpPr/>
          <p:nvPr/>
        </p:nvCxnSpPr>
        <p:spPr>
          <a:xfrm rot="10800000">
            <a:off x="5270375" y="1753187"/>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69" name="Shape 569"/>
          <p:cNvCxnSpPr/>
          <p:nvPr/>
        </p:nvCxnSpPr>
        <p:spPr>
          <a:xfrm rot="10800000">
            <a:off x="6239025" y="1776512"/>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70" name="Shape 570"/>
          <p:cNvCxnSpPr/>
          <p:nvPr/>
        </p:nvCxnSpPr>
        <p:spPr>
          <a:xfrm rot="10800000">
            <a:off x="7118525" y="1776512"/>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71" name="Shape 571"/>
          <p:cNvCxnSpPr/>
          <p:nvPr/>
        </p:nvCxnSpPr>
        <p:spPr>
          <a:xfrm rot="10800000">
            <a:off x="7921825" y="1776512"/>
            <a:ext cx="0" cy="716100"/>
          </a:xfrm>
          <a:prstGeom prst="straightConnector1">
            <a:avLst/>
          </a:prstGeom>
          <a:noFill/>
          <a:ln w="19050" cap="flat" cmpd="sng">
            <a:solidFill>
              <a:srgbClr val="000000"/>
            </a:solidFill>
            <a:prstDash val="solid"/>
            <a:round/>
            <a:headEnd type="none" w="lg" len="lg"/>
            <a:tailEnd type="triangle" w="lg" len="lg"/>
          </a:ln>
        </p:spPr>
      </p:cxnSp>
      <p:sp>
        <p:nvSpPr>
          <p:cNvPr id="572" name="Shape 572"/>
          <p:cNvSpPr txBox="1"/>
          <p:nvPr/>
        </p:nvSpPr>
        <p:spPr>
          <a:xfrm>
            <a:off x="54175" y="4752525"/>
            <a:ext cx="3645000" cy="3342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hlinkClick r:id="rId3"/>
              </a:rPr>
              <a:t>Vaswani et al. "Attention Is All You Need", 2017</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0" y="0"/>
            <a:ext cx="8832300" cy="572700"/>
          </a:xfrm>
          <a:prstGeom prst="rect">
            <a:avLst/>
          </a:prstGeom>
        </p:spPr>
        <p:txBody>
          <a:bodyPr lIns="91425" tIns="91425" rIns="91425" bIns="91425" anchor="t" anchorCtr="0">
            <a:noAutofit/>
          </a:bodyPr>
          <a:lstStyle/>
          <a:p>
            <a:pPr lvl="0">
              <a:spcBef>
                <a:spcPts val="0"/>
              </a:spcBef>
              <a:buNone/>
            </a:pPr>
            <a:r>
              <a:rPr lang="en-GB"/>
              <a:t>Per-word feedforward</a:t>
            </a:r>
          </a:p>
        </p:txBody>
      </p:sp>
      <p:sp>
        <p:nvSpPr>
          <p:cNvPr id="578" name="Shape 578"/>
          <p:cNvSpPr txBox="1"/>
          <p:nvPr/>
        </p:nvSpPr>
        <p:spPr>
          <a:xfrm>
            <a:off x="4218325" y="3916175"/>
            <a:ext cx="4122300" cy="341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GB">
                <a:solidFill>
                  <a:schemeClr val="dk1"/>
                </a:solidFill>
              </a:rPr>
              <a:t>на предпоследней станции  встретив товарища</a:t>
            </a:r>
          </a:p>
        </p:txBody>
      </p:sp>
      <p:sp>
        <p:nvSpPr>
          <p:cNvPr id="579" name="Shape 579"/>
          <p:cNvSpPr/>
          <p:nvPr/>
        </p:nvSpPr>
        <p:spPr>
          <a:xfrm>
            <a:off x="4257020" y="24981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80" name="Shape 580"/>
          <p:cNvSpPr/>
          <p:nvPr/>
        </p:nvSpPr>
        <p:spPr>
          <a:xfrm>
            <a:off x="5045470" y="24981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81" name="Shape 581"/>
          <p:cNvSpPr/>
          <p:nvPr/>
        </p:nvSpPr>
        <p:spPr>
          <a:xfrm>
            <a:off x="6014120" y="24981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82" name="Shape 582"/>
          <p:cNvSpPr/>
          <p:nvPr/>
        </p:nvSpPr>
        <p:spPr>
          <a:xfrm>
            <a:off x="6893620" y="24981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83" name="Shape 583"/>
          <p:cNvSpPr/>
          <p:nvPr/>
        </p:nvSpPr>
        <p:spPr>
          <a:xfrm>
            <a:off x="7696920" y="24981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84" name="Shape 584"/>
          <p:cNvSpPr/>
          <p:nvPr/>
        </p:nvSpPr>
        <p:spPr>
          <a:xfrm>
            <a:off x="4257020" y="13605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85" name="Shape 585"/>
          <p:cNvSpPr/>
          <p:nvPr/>
        </p:nvSpPr>
        <p:spPr>
          <a:xfrm>
            <a:off x="5045470" y="13605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86" name="Shape 586"/>
          <p:cNvSpPr/>
          <p:nvPr/>
        </p:nvSpPr>
        <p:spPr>
          <a:xfrm>
            <a:off x="6014120" y="13605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87" name="Shape 587"/>
          <p:cNvSpPr/>
          <p:nvPr/>
        </p:nvSpPr>
        <p:spPr>
          <a:xfrm>
            <a:off x="6893620" y="13605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88" name="Shape 588"/>
          <p:cNvSpPr/>
          <p:nvPr/>
        </p:nvSpPr>
        <p:spPr>
          <a:xfrm>
            <a:off x="7696920" y="13605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589" name="Shape 589"/>
          <p:cNvCxnSpPr>
            <a:endCxn id="584" idx="2"/>
          </p:cNvCxnSpPr>
          <p:nvPr/>
        </p:nvCxnSpPr>
        <p:spPr>
          <a:xfrm rot="10800000">
            <a:off x="4446170" y="1758912"/>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90" name="Shape 590"/>
          <p:cNvCxnSpPr/>
          <p:nvPr/>
        </p:nvCxnSpPr>
        <p:spPr>
          <a:xfrm rot="10800000">
            <a:off x="5234625" y="1758862"/>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91" name="Shape 591"/>
          <p:cNvCxnSpPr/>
          <p:nvPr/>
        </p:nvCxnSpPr>
        <p:spPr>
          <a:xfrm rot="10800000">
            <a:off x="6203275" y="1782187"/>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92" name="Shape 592"/>
          <p:cNvCxnSpPr/>
          <p:nvPr/>
        </p:nvCxnSpPr>
        <p:spPr>
          <a:xfrm rot="10800000">
            <a:off x="7082775" y="1782187"/>
            <a:ext cx="0" cy="716100"/>
          </a:xfrm>
          <a:prstGeom prst="straightConnector1">
            <a:avLst/>
          </a:prstGeom>
          <a:noFill/>
          <a:ln w="19050" cap="flat" cmpd="sng">
            <a:solidFill>
              <a:srgbClr val="000000"/>
            </a:solidFill>
            <a:prstDash val="solid"/>
            <a:round/>
            <a:headEnd type="none" w="lg" len="lg"/>
            <a:tailEnd type="triangle" w="lg" len="lg"/>
          </a:ln>
        </p:spPr>
      </p:cxnSp>
      <p:cxnSp>
        <p:nvCxnSpPr>
          <p:cNvPr id="593" name="Shape 593"/>
          <p:cNvCxnSpPr/>
          <p:nvPr/>
        </p:nvCxnSpPr>
        <p:spPr>
          <a:xfrm rot="10800000">
            <a:off x="7886075" y="1782187"/>
            <a:ext cx="0" cy="716100"/>
          </a:xfrm>
          <a:prstGeom prst="straightConnector1">
            <a:avLst/>
          </a:prstGeom>
          <a:noFill/>
          <a:ln w="19050" cap="flat" cmpd="sng">
            <a:solidFill>
              <a:srgbClr val="000000"/>
            </a:solidFill>
            <a:prstDash val="solid"/>
            <a:round/>
            <a:headEnd type="none" w="lg" len="lg"/>
            <a:tailEnd type="triangle" w="lg" len="lg"/>
          </a:ln>
        </p:spPr>
      </p:cxnSp>
      <p:sp>
        <p:nvSpPr>
          <p:cNvPr id="594" name="Shape 594"/>
          <p:cNvSpPr txBox="1"/>
          <p:nvPr/>
        </p:nvSpPr>
        <p:spPr>
          <a:xfrm>
            <a:off x="404875" y="1699929"/>
            <a:ext cx="3100200" cy="1125000"/>
          </a:xfrm>
          <a:prstGeom prst="rect">
            <a:avLst/>
          </a:prstGeom>
          <a:noFill/>
          <a:ln>
            <a:noFill/>
          </a:ln>
        </p:spPr>
        <p:txBody>
          <a:bodyPr lIns="91425" tIns="91425" rIns="91425" bIns="91425" anchor="t" anchorCtr="0">
            <a:noAutofit/>
          </a:bodyPr>
          <a:lstStyle/>
          <a:p>
            <a:pPr lvl="0" algn="ctr" rtl="0">
              <a:spcBef>
                <a:spcPts val="0"/>
              </a:spcBef>
              <a:buNone/>
            </a:pPr>
            <a:r>
              <a:rPr lang="en-GB" sz="1800"/>
              <a:t>fully-connected network</a:t>
            </a:r>
            <a:br>
              <a:rPr lang="en-GB" sz="1800"/>
            </a:br>
            <a:r>
              <a:rPr lang="en-GB" sz="1600">
                <a:solidFill>
                  <a:schemeClr val="dk1"/>
                </a:solidFill>
              </a:rPr>
              <a:t>same </a:t>
            </a:r>
            <a:r>
              <a:rPr lang="en-GB" sz="1600"/>
              <a:t>for every word</a:t>
            </a:r>
          </a:p>
          <a:p>
            <a:pPr lvl="0" algn="ctr" rtl="0">
              <a:spcBef>
                <a:spcPts val="0"/>
              </a:spcBef>
              <a:buNone/>
            </a:pPr>
            <a:r>
              <a:rPr lang="en-GB" sz="1600"/>
              <a:t>G(x) = Dense(ReLU(Dense(x)))</a:t>
            </a:r>
          </a:p>
        </p:txBody>
      </p:sp>
      <p:sp>
        <p:nvSpPr>
          <p:cNvPr id="595" name="Shape 595"/>
          <p:cNvSpPr txBox="1"/>
          <p:nvPr/>
        </p:nvSpPr>
        <p:spPr>
          <a:xfrm>
            <a:off x="5937925" y="3067687"/>
            <a:ext cx="681000" cy="572700"/>
          </a:xfrm>
          <a:prstGeom prst="rect">
            <a:avLst/>
          </a:prstGeom>
          <a:noFill/>
          <a:ln>
            <a:noFill/>
          </a:ln>
        </p:spPr>
        <p:txBody>
          <a:bodyPr lIns="91425" tIns="91425" rIns="91425" bIns="91425" anchor="t" anchorCtr="0">
            <a:noAutofit/>
          </a:bodyPr>
          <a:lstStyle/>
          <a:p>
            <a:pPr lvl="0">
              <a:spcBef>
                <a:spcPts val="0"/>
              </a:spcBef>
              <a:buNone/>
            </a:pPr>
            <a:r>
              <a:rPr lang="en-GB" sz="3600"/>
              <a:t>...</a:t>
            </a:r>
          </a:p>
        </p:txBody>
      </p:sp>
      <p:sp>
        <p:nvSpPr>
          <p:cNvPr id="596" name="Shape 596"/>
          <p:cNvSpPr txBox="1"/>
          <p:nvPr/>
        </p:nvSpPr>
        <p:spPr>
          <a:xfrm>
            <a:off x="54175" y="4752525"/>
            <a:ext cx="3645000" cy="3342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hlinkClick r:id="rId3"/>
              </a:rPr>
              <a:t>Vaswani et al. "Attention Is All You Need", 2017</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Shape 601"/>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Self-attention</a:t>
            </a:r>
          </a:p>
        </p:txBody>
      </p:sp>
      <p:sp>
        <p:nvSpPr>
          <p:cNvPr id="602" name="Shape 602"/>
          <p:cNvSpPr txBox="1"/>
          <p:nvPr/>
        </p:nvSpPr>
        <p:spPr>
          <a:xfrm>
            <a:off x="4218325" y="3916175"/>
            <a:ext cx="4122300" cy="341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GB">
                <a:solidFill>
                  <a:schemeClr val="dk1"/>
                </a:solidFill>
              </a:rPr>
              <a:t>на предпоследней станции  встретив товарища</a:t>
            </a:r>
          </a:p>
        </p:txBody>
      </p:sp>
      <p:sp>
        <p:nvSpPr>
          <p:cNvPr id="603" name="Shape 603"/>
          <p:cNvSpPr/>
          <p:nvPr/>
        </p:nvSpPr>
        <p:spPr>
          <a:xfrm>
            <a:off x="4257020" y="24981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04" name="Shape 604"/>
          <p:cNvSpPr/>
          <p:nvPr/>
        </p:nvSpPr>
        <p:spPr>
          <a:xfrm>
            <a:off x="5045470" y="24981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05" name="Shape 605"/>
          <p:cNvSpPr/>
          <p:nvPr/>
        </p:nvSpPr>
        <p:spPr>
          <a:xfrm>
            <a:off x="6014120" y="24981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06" name="Shape 606"/>
          <p:cNvSpPr/>
          <p:nvPr/>
        </p:nvSpPr>
        <p:spPr>
          <a:xfrm>
            <a:off x="6893620" y="24981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07" name="Shape 607"/>
          <p:cNvSpPr/>
          <p:nvPr/>
        </p:nvSpPr>
        <p:spPr>
          <a:xfrm>
            <a:off x="7696920" y="24981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08" name="Shape 608"/>
          <p:cNvSpPr/>
          <p:nvPr/>
        </p:nvSpPr>
        <p:spPr>
          <a:xfrm>
            <a:off x="4257020" y="13605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09" name="Shape 609"/>
          <p:cNvSpPr/>
          <p:nvPr/>
        </p:nvSpPr>
        <p:spPr>
          <a:xfrm>
            <a:off x="5045470" y="13605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10" name="Shape 610"/>
          <p:cNvSpPr/>
          <p:nvPr/>
        </p:nvSpPr>
        <p:spPr>
          <a:xfrm>
            <a:off x="6014120" y="13605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11" name="Shape 611"/>
          <p:cNvSpPr/>
          <p:nvPr/>
        </p:nvSpPr>
        <p:spPr>
          <a:xfrm>
            <a:off x="6893620" y="13605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12" name="Shape 612"/>
          <p:cNvSpPr/>
          <p:nvPr/>
        </p:nvSpPr>
        <p:spPr>
          <a:xfrm>
            <a:off x="7696920" y="136051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613" name="Shape 613"/>
          <p:cNvCxnSpPr>
            <a:stCxn id="603" idx="0"/>
            <a:endCxn id="608" idx="2"/>
          </p:cNvCxnSpPr>
          <p:nvPr/>
        </p:nvCxnSpPr>
        <p:spPr>
          <a:xfrm rot="10800000">
            <a:off x="4446170" y="1758912"/>
            <a:ext cx="0" cy="739200"/>
          </a:xfrm>
          <a:prstGeom prst="straightConnector1">
            <a:avLst/>
          </a:prstGeom>
          <a:noFill/>
          <a:ln w="9525" cap="flat" cmpd="sng">
            <a:solidFill>
              <a:srgbClr val="000000"/>
            </a:solidFill>
            <a:prstDash val="solid"/>
            <a:round/>
            <a:headEnd type="none" w="lg" len="lg"/>
            <a:tailEnd type="triangle" w="lg" len="lg"/>
          </a:ln>
        </p:spPr>
      </p:cxnSp>
      <p:cxnSp>
        <p:nvCxnSpPr>
          <p:cNvPr id="614" name="Shape 614"/>
          <p:cNvCxnSpPr>
            <a:endCxn id="609" idx="2"/>
          </p:cNvCxnSpPr>
          <p:nvPr/>
        </p:nvCxnSpPr>
        <p:spPr>
          <a:xfrm rot="10800000">
            <a:off x="5234620" y="1758912"/>
            <a:ext cx="0" cy="716100"/>
          </a:xfrm>
          <a:prstGeom prst="straightConnector1">
            <a:avLst/>
          </a:prstGeom>
          <a:noFill/>
          <a:ln w="9525" cap="flat" cmpd="sng">
            <a:solidFill>
              <a:srgbClr val="000000"/>
            </a:solidFill>
            <a:prstDash val="solid"/>
            <a:round/>
            <a:headEnd type="none" w="lg" len="lg"/>
            <a:tailEnd type="triangle" w="lg" len="lg"/>
          </a:ln>
        </p:spPr>
      </p:cxnSp>
      <p:cxnSp>
        <p:nvCxnSpPr>
          <p:cNvPr id="615" name="Shape 615"/>
          <p:cNvCxnSpPr>
            <a:endCxn id="610" idx="2"/>
          </p:cNvCxnSpPr>
          <p:nvPr/>
        </p:nvCxnSpPr>
        <p:spPr>
          <a:xfrm rot="10800000">
            <a:off x="6203270" y="1758912"/>
            <a:ext cx="0" cy="739500"/>
          </a:xfrm>
          <a:prstGeom prst="straightConnector1">
            <a:avLst/>
          </a:prstGeom>
          <a:noFill/>
          <a:ln w="9525" cap="flat" cmpd="sng">
            <a:solidFill>
              <a:srgbClr val="000000"/>
            </a:solidFill>
            <a:prstDash val="solid"/>
            <a:round/>
            <a:headEnd type="none" w="lg" len="lg"/>
            <a:tailEnd type="triangle" w="lg" len="lg"/>
          </a:ln>
        </p:spPr>
      </p:cxnSp>
      <p:cxnSp>
        <p:nvCxnSpPr>
          <p:cNvPr id="616" name="Shape 616"/>
          <p:cNvCxnSpPr>
            <a:endCxn id="611" idx="2"/>
          </p:cNvCxnSpPr>
          <p:nvPr/>
        </p:nvCxnSpPr>
        <p:spPr>
          <a:xfrm rot="10800000">
            <a:off x="7082770" y="1758912"/>
            <a:ext cx="0" cy="739500"/>
          </a:xfrm>
          <a:prstGeom prst="straightConnector1">
            <a:avLst/>
          </a:prstGeom>
          <a:noFill/>
          <a:ln w="9525" cap="flat" cmpd="sng">
            <a:solidFill>
              <a:srgbClr val="000000"/>
            </a:solidFill>
            <a:prstDash val="solid"/>
            <a:round/>
            <a:headEnd type="none" w="lg" len="lg"/>
            <a:tailEnd type="triangle" w="lg" len="lg"/>
          </a:ln>
        </p:spPr>
      </p:cxnSp>
      <p:cxnSp>
        <p:nvCxnSpPr>
          <p:cNvPr id="617" name="Shape 617"/>
          <p:cNvCxnSpPr>
            <a:endCxn id="612" idx="2"/>
          </p:cNvCxnSpPr>
          <p:nvPr/>
        </p:nvCxnSpPr>
        <p:spPr>
          <a:xfrm rot="10800000">
            <a:off x="7886070" y="1758912"/>
            <a:ext cx="0" cy="739500"/>
          </a:xfrm>
          <a:prstGeom prst="straightConnector1">
            <a:avLst/>
          </a:prstGeom>
          <a:noFill/>
          <a:ln w="9525" cap="flat" cmpd="sng">
            <a:solidFill>
              <a:srgbClr val="000000"/>
            </a:solidFill>
            <a:prstDash val="solid"/>
            <a:round/>
            <a:headEnd type="none" w="lg" len="lg"/>
            <a:tailEnd type="triangle" w="lg" len="lg"/>
          </a:ln>
        </p:spPr>
      </p:cxnSp>
      <p:sp>
        <p:nvSpPr>
          <p:cNvPr id="618" name="Shape 618"/>
          <p:cNvSpPr txBox="1"/>
          <p:nvPr/>
        </p:nvSpPr>
        <p:spPr>
          <a:xfrm>
            <a:off x="139624" y="633926"/>
            <a:ext cx="3100200" cy="739199"/>
          </a:xfrm>
          <a:prstGeom prst="rect">
            <a:avLst/>
          </a:prstGeom>
          <a:noFill/>
          <a:ln>
            <a:noFill/>
          </a:ln>
        </p:spPr>
        <p:txBody>
          <a:bodyPr lIns="91425" tIns="91425" rIns="91425" bIns="91425" anchor="t" anchorCtr="0">
            <a:noAutofit/>
          </a:bodyPr>
          <a:lstStyle/>
          <a:p>
            <a:pPr lvl="0" algn="ctr" rtl="0">
              <a:spcBef>
                <a:spcPts val="0"/>
              </a:spcBef>
              <a:buNone/>
            </a:pPr>
            <a:r>
              <a:rPr lang="en-GB" sz="1800"/>
              <a:t>every word attends to features of all words</a:t>
            </a:r>
          </a:p>
        </p:txBody>
      </p:sp>
      <p:sp>
        <p:nvSpPr>
          <p:cNvPr id="619" name="Shape 619"/>
          <p:cNvSpPr txBox="1"/>
          <p:nvPr/>
        </p:nvSpPr>
        <p:spPr>
          <a:xfrm>
            <a:off x="5937925" y="3067687"/>
            <a:ext cx="681000" cy="572700"/>
          </a:xfrm>
          <a:prstGeom prst="rect">
            <a:avLst/>
          </a:prstGeom>
          <a:noFill/>
          <a:ln>
            <a:noFill/>
          </a:ln>
        </p:spPr>
        <p:txBody>
          <a:bodyPr lIns="91425" tIns="91425" rIns="91425" bIns="91425" anchor="t" anchorCtr="0">
            <a:noAutofit/>
          </a:bodyPr>
          <a:lstStyle/>
          <a:p>
            <a:pPr lvl="0" rtl="0">
              <a:spcBef>
                <a:spcPts val="0"/>
              </a:spcBef>
              <a:buNone/>
            </a:pPr>
            <a:r>
              <a:rPr lang="en-GB" sz="3600"/>
              <a:t>...</a:t>
            </a:r>
          </a:p>
        </p:txBody>
      </p:sp>
      <p:cxnSp>
        <p:nvCxnSpPr>
          <p:cNvPr id="620" name="Shape 620"/>
          <p:cNvCxnSpPr>
            <a:stCxn id="603" idx="0"/>
            <a:endCxn id="609" idx="2"/>
          </p:cNvCxnSpPr>
          <p:nvPr/>
        </p:nvCxnSpPr>
        <p:spPr>
          <a:xfrm rot="10800000" flipH="1">
            <a:off x="4446170" y="1758912"/>
            <a:ext cx="788400" cy="739200"/>
          </a:xfrm>
          <a:prstGeom prst="straightConnector1">
            <a:avLst/>
          </a:prstGeom>
          <a:noFill/>
          <a:ln w="9525" cap="flat" cmpd="sng">
            <a:solidFill>
              <a:srgbClr val="000000"/>
            </a:solidFill>
            <a:prstDash val="solid"/>
            <a:round/>
            <a:headEnd type="none" w="lg" len="lg"/>
            <a:tailEnd type="triangle" w="lg" len="lg"/>
          </a:ln>
        </p:spPr>
      </p:cxnSp>
      <p:cxnSp>
        <p:nvCxnSpPr>
          <p:cNvPr id="621" name="Shape 621"/>
          <p:cNvCxnSpPr>
            <a:stCxn id="603" idx="0"/>
            <a:endCxn id="610" idx="2"/>
          </p:cNvCxnSpPr>
          <p:nvPr/>
        </p:nvCxnSpPr>
        <p:spPr>
          <a:xfrm rot="10800000" flipH="1">
            <a:off x="4446170" y="1758912"/>
            <a:ext cx="1757100" cy="739200"/>
          </a:xfrm>
          <a:prstGeom prst="straightConnector1">
            <a:avLst/>
          </a:prstGeom>
          <a:noFill/>
          <a:ln w="9525" cap="flat" cmpd="sng">
            <a:solidFill>
              <a:srgbClr val="000000"/>
            </a:solidFill>
            <a:prstDash val="solid"/>
            <a:round/>
            <a:headEnd type="none" w="lg" len="lg"/>
            <a:tailEnd type="triangle" w="lg" len="lg"/>
          </a:ln>
        </p:spPr>
      </p:cxnSp>
      <p:cxnSp>
        <p:nvCxnSpPr>
          <p:cNvPr id="622" name="Shape 622"/>
          <p:cNvCxnSpPr>
            <a:stCxn id="603" idx="0"/>
            <a:endCxn id="611" idx="2"/>
          </p:cNvCxnSpPr>
          <p:nvPr/>
        </p:nvCxnSpPr>
        <p:spPr>
          <a:xfrm rot="10800000" flipH="1">
            <a:off x="4446170" y="1758912"/>
            <a:ext cx="2636700" cy="739200"/>
          </a:xfrm>
          <a:prstGeom prst="straightConnector1">
            <a:avLst/>
          </a:prstGeom>
          <a:noFill/>
          <a:ln w="9525" cap="flat" cmpd="sng">
            <a:solidFill>
              <a:srgbClr val="000000"/>
            </a:solidFill>
            <a:prstDash val="solid"/>
            <a:round/>
            <a:headEnd type="none" w="lg" len="lg"/>
            <a:tailEnd type="triangle" w="lg" len="lg"/>
          </a:ln>
        </p:spPr>
      </p:cxnSp>
      <p:cxnSp>
        <p:nvCxnSpPr>
          <p:cNvPr id="623" name="Shape 623"/>
          <p:cNvCxnSpPr>
            <a:stCxn id="603" idx="0"/>
            <a:endCxn id="612" idx="2"/>
          </p:cNvCxnSpPr>
          <p:nvPr/>
        </p:nvCxnSpPr>
        <p:spPr>
          <a:xfrm rot="10800000" flipH="1">
            <a:off x="4446170" y="1758912"/>
            <a:ext cx="3439800" cy="739200"/>
          </a:xfrm>
          <a:prstGeom prst="straightConnector1">
            <a:avLst/>
          </a:prstGeom>
          <a:noFill/>
          <a:ln w="9525" cap="flat" cmpd="sng">
            <a:solidFill>
              <a:srgbClr val="000000"/>
            </a:solidFill>
            <a:prstDash val="solid"/>
            <a:round/>
            <a:headEnd type="none" w="lg" len="lg"/>
            <a:tailEnd type="triangle" w="lg" len="lg"/>
          </a:ln>
        </p:spPr>
      </p:cxnSp>
      <p:cxnSp>
        <p:nvCxnSpPr>
          <p:cNvPr id="624" name="Shape 624"/>
          <p:cNvCxnSpPr>
            <a:stCxn id="604" idx="0"/>
            <a:endCxn id="608" idx="2"/>
          </p:cNvCxnSpPr>
          <p:nvPr/>
        </p:nvCxnSpPr>
        <p:spPr>
          <a:xfrm rot="10800000">
            <a:off x="4446220" y="1758912"/>
            <a:ext cx="788400" cy="739200"/>
          </a:xfrm>
          <a:prstGeom prst="straightConnector1">
            <a:avLst/>
          </a:prstGeom>
          <a:noFill/>
          <a:ln w="9525" cap="flat" cmpd="sng">
            <a:solidFill>
              <a:srgbClr val="000000"/>
            </a:solidFill>
            <a:prstDash val="solid"/>
            <a:round/>
            <a:headEnd type="none" w="lg" len="lg"/>
            <a:tailEnd type="triangle" w="lg" len="lg"/>
          </a:ln>
        </p:spPr>
      </p:cxnSp>
      <p:cxnSp>
        <p:nvCxnSpPr>
          <p:cNvPr id="625" name="Shape 625"/>
          <p:cNvCxnSpPr>
            <a:stCxn id="604" idx="0"/>
            <a:endCxn id="610" idx="2"/>
          </p:cNvCxnSpPr>
          <p:nvPr/>
        </p:nvCxnSpPr>
        <p:spPr>
          <a:xfrm rot="10800000" flipH="1">
            <a:off x="5234620" y="1758912"/>
            <a:ext cx="968700" cy="739200"/>
          </a:xfrm>
          <a:prstGeom prst="straightConnector1">
            <a:avLst/>
          </a:prstGeom>
          <a:noFill/>
          <a:ln w="9525" cap="flat" cmpd="sng">
            <a:solidFill>
              <a:srgbClr val="000000"/>
            </a:solidFill>
            <a:prstDash val="solid"/>
            <a:round/>
            <a:headEnd type="none" w="lg" len="lg"/>
            <a:tailEnd type="triangle" w="lg" len="lg"/>
          </a:ln>
        </p:spPr>
      </p:cxnSp>
      <p:cxnSp>
        <p:nvCxnSpPr>
          <p:cNvPr id="626" name="Shape 626"/>
          <p:cNvCxnSpPr>
            <a:stCxn id="604" idx="0"/>
            <a:endCxn id="611" idx="2"/>
          </p:cNvCxnSpPr>
          <p:nvPr/>
        </p:nvCxnSpPr>
        <p:spPr>
          <a:xfrm rot="10800000" flipH="1">
            <a:off x="5234620" y="1758912"/>
            <a:ext cx="1848300" cy="739200"/>
          </a:xfrm>
          <a:prstGeom prst="straightConnector1">
            <a:avLst/>
          </a:prstGeom>
          <a:noFill/>
          <a:ln w="9525" cap="flat" cmpd="sng">
            <a:solidFill>
              <a:srgbClr val="000000"/>
            </a:solidFill>
            <a:prstDash val="solid"/>
            <a:round/>
            <a:headEnd type="none" w="lg" len="lg"/>
            <a:tailEnd type="triangle" w="lg" len="lg"/>
          </a:ln>
        </p:spPr>
      </p:cxnSp>
      <p:cxnSp>
        <p:nvCxnSpPr>
          <p:cNvPr id="627" name="Shape 627"/>
          <p:cNvCxnSpPr>
            <a:stCxn id="604" idx="0"/>
            <a:endCxn id="612" idx="2"/>
          </p:cNvCxnSpPr>
          <p:nvPr/>
        </p:nvCxnSpPr>
        <p:spPr>
          <a:xfrm rot="10800000" flipH="1">
            <a:off x="5234620" y="1758912"/>
            <a:ext cx="2651400" cy="739200"/>
          </a:xfrm>
          <a:prstGeom prst="straightConnector1">
            <a:avLst/>
          </a:prstGeom>
          <a:noFill/>
          <a:ln w="9525" cap="flat" cmpd="sng">
            <a:solidFill>
              <a:srgbClr val="000000"/>
            </a:solidFill>
            <a:prstDash val="solid"/>
            <a:round/>
            <a:headEnd type="none" w="lg" len="lg"/>
            <a:tailEnd type="triangle" w="lg" len="lg"/>
          </a:ln>
        </p:spPr>
      </p:cxnSp>
      <p:cxnSp>
        <p:nvCxnSpPr>
          <p:cNvPr id="628" name="Shape 628"/>
          <p:cNvCxnSpPr>
            <a:stCxn id="605" idx="0"/>
            <a:endCxn id="608" idx="2"/>
          </p:cNvCxnSpPr>
          <p:nvPr/>
        </p:nvCxnSpPr>
        <p:spPr>
          <a:xfrm rot="10800000">
            <a:off x="4446170" y="1758912"/>
            <a:ext cx="1757100" cy="739200"/>
          </a:xfrm>
          <a:prstGeom prst="straightConnector1">
            <a:avLst/>
          </a:prstGeom>
          <a:noFill/>
          <a:ln w="9525" cap="flat" cmpd="sng">
            <a:solidFill>
              <a:srgbClr val="000000"/>
            </a:solidFill>
            <a:prstDash val="solid"/>
            <a:round/>
            <a:headEnd type="none" w="lg" len="lg"/>
            <a:tailEnd type="triangle" w="lg" len="lg"/>
          </a:ln>
        </p:spPr>
      </p:cxnSp>
      <p:cxnSp>
        <p:nvCxnSpPr>
          <p:cNvPr id="629" name="Shape 629"/>
          <p:cNvCxnSpPr>
            <a:stCxn id="605" idx="0"/>
            <a:endCxn id="609" idx="2"/>
          </p:cNvCxnSpPr>
          <p:nvPr/>
        </p:nvCxnSpPr>
        <p:spPr>
          <a:xfrm rot="10800000">
            <a:off x="5234570" y="1758912"/>
            <a:ext cx="968700" cy="739200"/>
          </a:xfrm>
          <a:prstGeom prst="straightConnector1">
            <a:avLst/>
          </a:prstGeom>
          <a:noFill/>
          <a:ln w="9525" cap="flat" cmpd="sng">
            <a:solidFill>
              <a:srgbClr val="000000"/>
            </a:solidFill>
            <a:prstDash val="solid"/>
            <a:round/>
            <a:headEnd type="none" w="lg" len="lg"/>
            <a:tailEnd type="triangle" w="lg" len="lg"/>
          </a:ln>
        </p:spPr>
      </p:cxnSp>
      <p:cxnSp>
        <p:nvCxnSpPr>
          <p:cNvPr id="630" name="Shape 630"/>
          <p:cNvCxnSpPr>
            <a:stCxn id="605" idx="0"/>
            <a:endCxn id="611" idx="2"/>
          </p:cNvCxnSpPr>
          <p:nvPr/>
        </p:nvCxnSpPr>
        <p:spPr>
          <a:xfrm rot="10800000" flipH="1">
            <a:off x="6203270" y="1758912"/>
            <a:ext cx="879600" cy="739200"/>
          </a:xfrm>
          <a:prstGeom prst="straightConnector1">
            <a:avLst/>
          </a:prstGeom>
          <a:noFill/>
          <a:ln w="9525" cap="flat" cmpd="sng">
            <a:solidFill>
              <a:srgbClr val="000000"/>
            </a:solidFill>
            <a:prstDash val="solid"/>
            <a:round/>
            <a:headEnd type="none" w="lg" len="lg"/>
            <a:tailEnd type="triangle" w="lg" len="lg"/>
          </a:ln>
        </p:spPr>
      </p:cxnSp>
      <p:cxnSp>
        <p:nvCxnSpPr>
          <p:cNvPr id="631" name="Shape 631"/>
          <p:cNvCxnSpPr>
            <a:stCxn id="605" idx="0"/>
            <a:endCxn id="612" idx="2"/>
          </p:cNvCxnSpPr>
          <p:nvPr/>
        </p:nvCxnSpPr>
        <p:spPr>
          <a:xfrm rot="10800000" flipH="1">
            <a:off x="6203270" y="1758912"/>
            <a:ext cx="1682700" cy="739200"/>
          </a:xfrm>
          <a:prstGeom prst="straightConnector1">
            <a:avLst/>
          </a:prstGeom>
          <a:noFill/>
          <a:ln w="9525" cap="flat" cmpd="sng">
            <a:solidFill>
              <a:srgbClr val="000000"/>
            </a:solidFill>
            <a:prstDash val="solid"/>
            <a:round/>
            <a:headEnd type="none" w="lg" len="lg"/>
            <a:tailEnd type="triangle" w="lg" len="lg"/>
          </a:ln>
        </p:spPr>
      </p:cxnSp>
      <p:cxnSp>
        <p:nvCxnSpPr>
          <p:cNvPr id="632" name="Shape 632"/>
          <p:cNvCxnSpPr>
            <a:stCxn id="606" idx="0"/>
            <a:endCxn id="608" idx="2"/>
          </p:cNvCxnSpPr>
          <p:nvPr/>
        </p:nvCxnSpPr>
        <p:spPr>
          <a:xfrm rot="10800000">
            <a:off x="4446070" y="1758912"/>
            <a:ext cx="2636700" cy="739200"/>
          </a:xfrm>
          <a:prstGeom prst="straightConnector1">
            <a:avLst/>
          </a:prstGeom>
          <a:noFill/>
          <a:ln w="9525" cap="flat" cmpd="sng">
            <a:solidFill>
              <a:srgbClr val="000000"/>
            </a:solidFill>
            <a:prstDash val="solid"/>
            <a:round/>
            <a:headEnd type="none" w="lg" len="lg"/>
            <a:tailEnd type="triangle" w="lg" len="lg"/>
          </a:ln>
        </p:spPr>
      </p:cxnSp>
      <p:cxnSp>
        <p:nvCxnSpPr>
          <p:cNvPr id="633" name="Shape 633"/>
          <p:cNvCxnSpPr>
            <a:stCxn id="606" idx="0"/>
            <a:endCxn id="609" idx="2"/>
          </p:cNvCxnSpPr>
          <p:nvPr/>
        </p:nvCxnSpPr>
        <p:spPr>
          <a:xfrm rot="10800000">
            <a:off x="5234770" y="1758912"/>
            <a:ext cx="1848000" cy="739200"/>
          </a:xfrm>
          <a:prstGeom prst="straightConnector1">
            <a:avLst/>
          </a:prstGeom>
          <a:noFill/>
          <a:ln w="9525" cap="flat" cmpd="sng">
            <a:solidFill>
              <a:srgbClr val="000000"/>
            </a:solidFill>
            <a:prstDash val="solid"/>
            <a:round/>
            <a:headEnd type="none" w="lg" len="lg"/>
            <a:tailEnd type="triangle" w="lg" len="lg"/>
          </a:ln>
        </p:spPr>
      </p:cxnSp>
      <p:cxnSp>
        <p:nvCxnSpPr>
          <p:cNvPr id="634" name="Shape 634"/>
          <p:cNvCxnSpPr>
            <a:stCxn id="606" idx="0"/>
            <a:endCxn id="610" idx="2"/>
          </p:cNvCxnSpPr>
          <p:nvPr/>
        </p:nvCxnSpPr>
        <p:spPr>
          <a:xfrm rot="10800000">
            <a:off x="6203170" y="1758912"/>
            <a:ext cx="879600" cy="739200"/>
          </a:xfrm>
          <a:prstGeom prst="straightConnector1">
            <a:avLst/>
          </a:prstGeom>
          <a:noFill/>
          <a:ln w="9525" cap="flat" cmpd="sng">
            <a:solidFill>
              <a:srgbClr val="000000"/>
            </a:solidFill>
            <a:prstDash val="solid"/>
            <a:round/>
            <a:headEnd type="none" w="lg" len="lg"/>
            <a:tailEnd type="triangle" w="lg" len="lg"/>
          </a:ln>
        </p:spPr>
      </p:cxnSp>
      <p:cxnSp>
        <p:nvCxnSpPr>
          <p:cNvPr id="635" name="Shape 635"/>
          <p:cNvCxnSpPr>
            <a:stCxn id="606" idx="0"/>
            <a:endCxn id="612" idx="2"/>
          </p:cNvCxnSpPr>
          <p:nvPr/>
        </p:nvCxnSpPr>
        <p:spPr>
          <a:xfrm rot="10800000" flipH="1">
            <a:off x="7082770" y="1758912"/>
            <a:ext cx="803400" cy="739200"/>
          </a:xfrm>
          <a:prstGeom prst="straightConnector1">
            <a:avLst/>
          </a:prstGeom>
          <a:noFill/>
          <a:ln w="9525" cap="flat" cmpd="sng">
            <a:solidFill>
              <a:srgbClr val="000000"/>
            </a:solidFill>
            <a:prstDash val="solid"/>
            <a:round/>
            <a:headEnd type="none" w="lg" len="lg"/>
            <a:tailEnd type="triangle" w="lg" len="lg"/>
          </a:ln>
        </p:spPr>
      </p:cxnSp>
      <p:cxnSp>
        <p:nvCxnSpPr>
          <p:cNvPr id="636" name="Shape 636"/>
          <p:cNvCxnSpPr>
            <a:stCxn id="607" idx="0"/>
            <a:endCxn id="608" idx="2"/>
          </p:cNvCxnSpPr>
          <p:nvPr/>
        </p:nvCxnSpPr>
        <p:spPr>
          <a:xfrm rot="10800000">
            <a:off x="4446270" y="1758912"/>
            <a:ext cx="3439800" cy="739200"/>
          </a:xfrm>
          <a:prstGeom prst="straightConnector1">
            <a:avLst/>
          </a:prstGeom>
          <a:noFill/>
          <a:ln w="9525" cap="flat" cmpd="sng">
            <a:solidFill>
              <a:srgbClr val="000000"/>
            </a:solidFill>
            <a:prstDash val="solid"/>
            <a:round/>
            <a:headEnd type="none" w="lg" len="lg"/>
            <a:tailEnd type="triangle" w="lg" len="lg"/>
          </a:ln>
        </p:spPr>
      </p:cxnSp>
      <p:cxnSp>
        <p:nvCxnSpPr>
          <p:cNvPr id="637" name="Shape 637"/>
          <p:cNvCxnSpPr>
            <a:stCxn id="607" idx="0"/>
            <a:endCxn id="609" idx="2"/>
          </p:cNvCxnSpPr>
          <p:nvPr/>
        </p:nvCxnSpPr>
        <p:spPr>
          <a:xfrm rot="10800000">
            <a:off x="5234670" y="1758912"/>
            <a:ext cx="2651400" cy="739200"/>
          </a:xfrm>
          <a:prstGeom prst="straightConnector1">
            <a:avLst/>
          </a:prstGeom>
          <a:noFill/>
          <a:ln w="9525" cap="flat" cmpd="sng">
            <a:solidFill>
              <a:srgbClr val="000000"/>
            </a:solidFill>
            <a:prstDash val="solid"/>
            <a:round/>
            <a:headEnd type="none" w="lg" len="lg"/>
            <a:tailEnd type="triangle" w="lg" len="lg"/>
          </a:ln>
        </p:spPr>
      </p:cxnSp>
      <p:cxnSp>
        <p:nvCxnSpPr>
          <p:cNvPr id="638" name="Shape 638"/>
          <p:cNvCxnSpPr>
            <a:stCxn id="607" idx="0"/>
            <a:endCxn id="610" idx="2"/>
          </p:cNvCxnSpPr>
          <p:nvPr/>
        </p:nvCxnSpPr>
        <p:spPr>
          <a:xfrm rot="10800000">
            <a:off x="6203370" y="1758912"/>
            <a:ext cx="1682700" cy="739200"/>
          </a:xfrm>
          <a:prstGeom prst="straightConnector1">
            <a:avLst/>
          </a:prstGeom>
          <a:noFill/>
          <a:ln w="9525" cap="flat" cmpd="sng">
            <a:solidFill>
              <a:srgbClr val="000000"/>
            </a:solidFill>
            <a:prstDash val="solid"/>
            <a:round/>
            <a:headEnd type="none" w="lg" len="lg"/>
            <a:tailEnd type="triangle" w="lg" len="lg"/>
          </a:ln>
        </p:spPr>
      </p:cxnSp>
      <p:cxnSp>
        <p:nvCxnSpPr>
          <p:cNvPr id="639" name="Shape 639"/>
          <p:cNvCxnSpPr>
            <a:stCxn id="607" idx="0"/>
            <a:endCxn id="611" idx="2"/>
          </p:cNvCxnSpPr>
          <p:nvPr/>
        </p:nvCxnSpPr>
        <p:spPr>
          <a:xfrm rot="10800000">
            <a:off x="7082670" y="1758912"/>
            <a:ext cx="803400" cy="739200"/>
          </a:xfrm>
          <a:prstGeom prst="straightConnector1">
            <a:avLst/>
          </a:prstGeom>
          <a:noFill/>
          <a:ln w="9525" cap="flat" cmpd="sng">
            <a:solidFill>
              <a:srgbClr val="000000"/>
            </a:solidFill>
            <a:prstDash val="solid"/>
            <a:round/>
            <a:headEnd type="none" w="lg" len="lg"/>
            <a:tailEnd type="triangle" w="lg" len="lg"/>
          </a:ln>
        </p:spPr>
      </p:cxnSp>
      <p:pic>
        <p:nvPicPr>
          <p:cNvPr id="640" name="Shape 640"/>
          <p:cNvPicPr preferRelativeResize="0"/>
          <p:nvPr/>
        </p:nvPicPr>
        <p:blipFill>
          <a:blip r:embed="rId3">
            <a:alphaModFix/>
          </a:blip>
          <a:stretch>
            <a:fillRect/>
          </a:stretch>
        </p:blipFill>
        <p:spPr>
          <a:xfrm>
            <a:off x="214700" y="2016175"/>
            <a:ext cx="3443069" cy="716099"/>
          </a:xfrm>
          <a:prstGeom prst="rect">
            <a:avLst/>
          </a:prstGeom>
          <a:noFill/>
          <a:ln>
            <a:noFill/>
          </a:ln>
        </p:spPr>
      </p:pic>
      <p:pic>
        <p:nvPicPr>
          <p:cNvPr id="641" name="Shape 641"/>
          <p:cNvPicPr preferRelativeResize="0"/>
          <p:nvPr/>
        </p:nvPicPr>
        <p:blipFill>
          <a:blip r:embed="rId4">
            <a:alphaModFix/>
          </a:blip>
          <a:stretch>
            <a:fillRect/>
          </a:stretch>
        </p:blipFill>
        <p:spPr>
          <a:xfrm>
            <a:off x="5388262" y="488774"/>
            <a:ext cx="1555815" cy="739200"/>
          </a:xfrm>
          <a:prstGeom prst="rect">
            <a:avLst/>
          </a:prstGeom>
          <a:noFill/>
          <a:ln>
            <a:noFill/>
          </a:ln>
        </p:spPr>
      </p:pic>
      <p:pic>
        <p:nvPicPr>
          <p:cNvPr id="642" name="Shape 642"/>
          <p:cNvPicPr preferRelativeResize="0"/>
          <p:nvPr/>
        </p:nvPicPr>
        <p:blipFill>
          <a:blip r:embed="rId5">
            <a:alphaModFix/>
          </a:blip>
          <a:stretch>
            <a:fillRect/>
          </a:stretch>
        </p:blipFill>
        <p:spPr>
          <a:xfrm>
            <a:off x="139625" y="2940226"/>
            <a:ext cx="3898747" cy="279874"/>
          </a:xfrm>
          <a:prstGeom prst="rect">
            <a:avLst/>
          </a:prstGeom>
          <a:noFill/>
          <a:ln>
            <a:noFill/>
          </a:ln>
        </p:spPr>
      </p:pic>
      <p:sp>
        <p:nvSpPr>
          <p:cNvPr id="643" name="Shape 643"/>
          <p:cNvSpPr txBox="1"/>
          <p:nvPr/>
        </p:nvSpPr>
        <p:spPr>
          <a:xfrm>
            <a:off x="149400" y="3518075"/>
            <a:ext cx="3642600" cy="739500"/>
          </a:xfrm>
          <a:prstGeom prst="rect">
            <a:avLst/>
          </a:prstGeom>
          <a:noFill/>
          <a:ln>
            <a:noFill/>
          </a:ln>
        </p:spPr>
        <p:txBody>
          <a:bodyPr lIns="91425" tIns="91425" rIns="91425" bIns="91425" anchor="t" anchorCtr="0">
            <a:noAutofit/>
          </a:bodyPr>
          <a:lstStyle/>
          <a:p>
            <a:pPr lvl="0">
              <a:spcBef>
                <a:spcPts val="0"/>
              </a:spcBef>
              <a:buNone/>
            </a:pPr>
            <a:r>
              <a:rPr lang="en-GB" sz="1600" b="1"/>
              <a:t>Multi-head attention</a:t>
            </a:r>
            <a:r>
              <a:rPr lang="en-GB" sz="1600"/>
              <a:t>: apply attention in K feature spaces;</a:t>
            </a:r>
            <a:br>
              <a:rPr lang="en-GB" sz="1600"/>
            </a:br>
            <a:r>
              <a:rPr lang="en-GB" sz="1600"/>
              <a:t>concatenate results</a:t>
            </a:r>
          </a:p>
        </p:txBody>
      </p:sp>
      <p:pic>
        <p:nvPicPr>
          <p:cNvPr id="644" name="Shape 644"/>
          <p:cNvPicPr preferRelativeResize="0"/>
          <p:nvPr/>
        </p:nvPicPr>
        <p:blipFill>
          <a:blip r:embed="rId6">
            <a:alphaModFix/>
          </a:blip>
          <a:stretch>
            <a:fillRect/>
          </a:stretch>
        </p:blipFill>
        <p:spPr>
          <a:xfrm>
            <a:off x="6090412" y="3029362"/>
            <a:ext cx="225712" cy="171235"/>
          </a:xfrm>
          <a:prstGeom prst="rect">
            <a:avLst/>
          </a:prstGeom>
          <a:noFill/>
          <a:ln>
            <a:noFill/>
          </a:ln>
        </p:spPr>
      </p:pic>
      <p:sp>
        <p:nvSpPr>
          <p:cNvPr id="645" name="Shape 645"/>
          <p:cNvSpPr txBox="1"/>
          <p:nvPr/>
        </p:nvSpPr>
        <p:spPr>
          <a:xfrm>
            <a:off x="635925" y="1419250"/>
            <a:ext cx="1998900" cy="398400"/>
          </a:xfrm>
          <a:prstGeom prst="rect">
            <a:avLst/>
          </a:prstGeom>
          <a:noFill/>
          <a:ln>
            <a:noFill/>
          </a:ln>
        </p:spPr>
        <p:txBody>
          <a:bodyPr lIns="91425" tIns="91425" rIns="91425" bIns="91425" anchor="t" anchorCtr="0">
            <a:noAutofit/>
          </a:bodyPr>
          <a:lstStyle/>
          <a:p>
            <a:pPr lvl="0" rtl="0">
              <a:spcBef>
                <a:spcPts val="0"/>
              </a:spcBef>
              <a:buNone/>
            </a:pPr>
            <a:r>
              <a:rPr lang="en-GB" sz="1600"/>
              <a:t>replaces recurrence</a:t>
            </a:r>
          </a:p>
        </p:txBody>
      </p:sp>
      <p:sp>
        <p:nvSpPr>
          <p:cNvPr id="646" name="Shape 646"/>
          <p:cNvSpPr txBox="1"/>
          <p:nvPr/>
        </p:nvSpPr>
        <p:spPr>
          <a:xfrm>
            <a:off x="54175" y="4752525"/>
            <a:ext cx="3645000" cy="3342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hlinkClick r:id="rId7"/>
              </a:rPr>
              <a:t>Vaswani et al. "Attention Is All You Need", 2017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cxnSp>
        <p:nvCxnSpPr>
          <p:cNvPr id="651" name="Shape 651"/>
          <p:cNvCxnSpPr>
            <a:stCxn id="652" idx="0"/>
            <a:endCxn id="653" idx="2"/>
          </p:cNvCxnSpPr>
          <p:nvPr/>
        </p:nvCxnSpPr>
        <p:spPr>
          <a:xfrm rot="10800000" flipH="1">
            <a:off x="4600470" y="2076437"/>
            <a:ext cx="2713200" cy="786000"/>
          </a:xfrm>
          <a:prstGeom prst="straightConnector1">
            <a:avLst/>
          </a:prstGeom>
          <a:noFill/>
          <a:ln w="9525" cap="flat" cmpd="sng">
            <a:solidFill>
              <a:srgbClr val="000000"/>
            </a:solidFill>
            <a:prstDash val="solid"/>
            <a:round/>
            <a:headEnd type="none" w="lg" len="lg"/>
            <a:tailEnd type="triangle" w="lg" len="lg"/>
          </a:ln>
        </p:spPr>
      </p:cxnSp>
      <p:cxnSp>
        <p:nvCxnSpPr>
          <p:cNvPr id="654" name="Shape 654"/>
          <p:cNvCxnSpPr>
            <a:stCxn id="655" idx="0"/>
            <a:endCxn id="653" idx="2"/>
          </p:cNvCxnSpPr>
          <p:nvPr/>
        </p:nvCxnSpPr>
        <p:spPr>
          <a:xfrm rot="10800000" flipH="1">
            <a:off x="5388920" y="2076437"/>
            <a:ext cx="1924800" cy="786000"/>
          </a:xfrm>
          <a:prstGeom prst="straightConnector1">
            <a:avLst/>
          </a:prstGeom>
          <a:noFill/>
          <a:ln w="9525" cap="flat" cmpd="sng">
            <a:solidFill>
              <a:srgbClr val="000000"/>
            </a:solidFill>
            <a:prstDash val="solid"/>
            <a:round/>
            <a:headEnd type="none" w="lg" len="lg"/>
            <a:tailEnd type="triangle" w="lg" len="lg"/>
          </a:ln>
        </p:spPr>
      </p:cxnSp>
      <p:cxnSp>
        <p:nvCxnSpPr>
          <p:cNvPr id="656" name="Shape 656"/>
          <p:cNvCxnSpPr>
            <a:stCxn id="657" idx="0"/>
            <a:endCxn id="653" idx="2"/>
          </p:cNvCxnSpPr>
          <p:nvPr/>
        </p:nvCxnSpPr>
        <p:spPr>
          <a:xfrm rot="10800000" flipH="1">
            <a:off x="6357570" y="2076437"/>
            <a:ext cx="956100" cy="786000"/>
          </a:xfrm>
          <a:prstGeom prst="straightConnector1">
            <a:avLst/>
          </a:prstGeom>
          <a:noFill/>
          <a:ln w="9525" cap="flat" cmpd="sng">
            <a:solidFill>
              <a:srgbClr val="000000"/>
            </a:solidFill>
            <a:prstDash val="solid"/>
            <a:round/>
            <a:headEnd type="none" w="lg" len="lg"/>
            <a:tailEnd type="triangle" w="lg" len="lg"/>
          </a:ln>
        </p:spPr>
      </p:cxnSp>
      <p:cxnSp>
        <p:nvCxnSpPr>
          <p:cNvPr id="658" name="Shape 658"/>
          <p:cNvCxnSpPr>
            <a:stCxn id="652" idx="0"/>
            <a:endCxn id="659" idx="2"/>
          </p:cNvCxnSpPr>
          <p:nvPr/>
        </p:nvCxnSpPr>
        <p:spPr>
          <a:xfrm rot="10800000" flipH="1">
            <a:off x="4600470" y="2076437"/>
            <a:ext cx="3729900" cy="786000"/>
          </a:xfrm>
          <a:prstGeom prst="straightConnector1">
            <a:avLst/>
          </a:prstGeom>
          <a:noFill/>
          <a:ln w="9525" cap="flat" cmpd="sng">
            <a:solidFill>
              <a:srgbClr val="000000"/>
            </a:solidFill>
            <a:prstDash val="solid"/>
            <a:round/>
            <a:headEnd type="none" w="lg" len="lg"/>
            <a:tailEnd type="triangle" w="lg" len="lg"/>
          </a:ln>
        </p:spPr>
      </p:cxnSp>
      <p:cxnSp>
        <p:nvCxnSpPr>
          <p:cNvPr id="660" name="Shape 660"/>
          <p:cNvCxnSpPr>
            <a:stCxn id="655" idx="0"/>
            <a:endCxn id="659" idx="2"/>
          </p:cNvCxnSpPr>
          <p:nvPr/>
        </p:nvCxnSpPr>
        <p:spPr>
          <a:xfrm rot="10800000" flipH="1">
            <a:off x="5388920" y="2076437"/>
            <a:ext cx="2941500" cy="786000"/>
          </a:xfrm>
          <a:prstGeom prst="straightConnector1">
            <a:avLst/>
          </a:prstGeom>
          <a:noFill/>
          <a:ln w="9525" cap="flat" cmpd="sng">
            <a:solidFill>
              <a:srgbClr val="000000"/>
            </a:solidFill>
            <a:prstDash val="solid"/>
            <a:round/>
            <a:headEnd type="none" w="lg" len="lg"/>
            <a:tailEnd type="triangle" w="lg" len="lg"/>
          </a:ln>
        </p:spPr>
      </p:cxnSp>
      <p:cxnSp>
        <p:nvCxnSpPr>
          <p:cNvPr id="661" name="Shape 661"/>
          <p:cNvCxnSpPr>
            <a:stCxn id="657" idx="0"/>
            <a:endCxn id="659" idx="2"/>
          </p:cNvCxnSpPr>
          <p:nvPr/>
        </p:nvCxnSpPr>
        <p:spPr>
          <a:xfrm rot="10800000" flipH="1">
            <a:off x="6357570" y="2076437"/>
            <a:ext cx="1972800" cy="786000"/>
          </a:xfrm>
          <a:prstGeom prst="straightConnector1">
            <a:avLst/>
          </a:prstGeom>
          <a:noFill/>
          <a:ln w="9525" cap="flat" cmpd="sng">
            <a:solidFill>
              <a:srgbClr val="000000"/>
            </a:solidFill>
            <a:prstDash val="solid"/>
            <a:round/>
            <a:headEnd type="none" w="lg" len="lg"/>
            <a:tailEnd type="triangle" w="lg" len="lg"/>
          </a:ln>
        </p:spPr>
      </p:cxnSp>
      <p:sp>
        <p:nvSpPr>
          <p:cNvPr id="662" name="Shape 662"/>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Attention over encoder outputs</a:t>
            </a:r>
          </a:p>
        </p:txBody>
      </p:sp>
      <p:sp>
        <p:nvSpPr>
          <p:cNvPr id="663" name="Shape 663"/>
          <p:cNvSpPr txBox="1"/>
          <p:nvPr/>
        </p:nvSpPr>
        <p:spPr>
          <a:xfrm>
            <a:off x="4372625" y="4128100"/>
            <a:ext cx="2493900" cy="341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GB">
                <a:solidFill>
                  <a:schemeClr val="dk1"/>
                </a:solidFill>
              </a:rPr>
              <a:t>на предпоследней станции</a:t>
            </a:r>
          </a:p>
        </p:txBody>
      </p:sp>
      <p:sp>
        <p:nvSpPr>
          <p:cNvPr id="652" name="Shape 652"/>
          <p:cNvSpPr/>
          <p:nvPr/>
        </p:nvSpPr>
        <p:spPr>
          <a:xfrm>
            <a:off x="4411320" y="286243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55" name="Shape 655"/>
          <p:cNvSpPr/>
          <p:nvPr/>
        </p:nvSpPr>
        <p:spPr>
          <a:xfrm>
            <a:off x="5199770" y="286243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57" name="Shape 657"/>
          <p:cNvSpPr/>
          <p:nvPr/>
        </p:nvSpPr>
        <p:spPr>
          <a:xfrm>
            <a:off x="6168420" y="286243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64" name="Shape 664"/>
          <p:cNvSpPr txBox="1"/>
          <p:nvPr/>
        </p:nvSpPr>
        <p:spPr>
          <a:xfrm>
            <a:off x="5124637" y="3408112"/>
            <a:ext cx="681000" cy="572700"/>
          </a:xfrm>
          <a:prstGeom prst="rect">
            <a:avLst/>
          </a:prstGeom>
          <a:noFill/>
          <a:ln>
            <a:noFill/>
          </a:ln>
        </p:spPr>
        <p:txBody>
          <a:bodyPr lIns="91425" tIns="91425" rIns="91425" bIns="91425" anchor="t" anchorCtr="0">
            <a:noAutofit/>
          </a:bodyPr>
          <a:lstStyle/>
          <a:p>
            <a:pPr lvl="0" rtl="0">
              <a:spcBef>
                <a:spcPts val="0"/>
              </a:spcBef>
              <a:buNone/>
            </a:pPr>
            <a:r>
              <a:rPr lang="en-GB" sz="3600"/>
              <a:t>...</a:t>
            </a:r>
          </a:p>
        </p:txBody>
      </p:sp>
      <p:sp>
        <p:nvSpPr>
          <p:cNvPr id="665" name="Shape 665"/>
          <p:cNvSpPr/>
          <p:nvPr/>
        </p:nvSpPr>
        <p:spPr>
          <a:xfrm>
            <a:off x="7124475" y="2496222"/>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66" name="Shape 666"/>
          <p:cNvSpPr txBox="1"/>
          <p:nvPr/>
        </p:nvSpPr>
        <p:spPr>
          <a:xfrm>
            <a:off x="256050" y="684125"/>
            <a:ext cx="3645000" cy="739200"/>
          </a:xfrm>
          <a:prstGeom prst="rect">
            <a:avLst/>
          </a:prstGeom>
          <a:noFill/>
          <a:ln>
            <a:noFill/>
          </a:ln>
        </p:spPr>
        <p:txBody>
          <a:bodyPr lIns="91425" tIns="91425" rIns="91425" bIns="91425" anchor="t" anchorCtr="0">
            <a:noAutofit/>
          </a:bodyPr>
          <a:lstStyle/>
          <a:p>
            <a:pPr lvl="0" algn="ctr" rtl="0">
              <a:spcBef>
                <a:spcPts val="0"/>
              </a:spcBef>
              <a:buNone/>
            </a:pPr>
            <a:r>
              <a:rPr lang="en-GB" sz="1800"/>
              <a:t>every word attends to features of words from the original sentence</a:t>
            </a:r>
          </a:p>
        </p:txBody>
      </p:sp>
      <p:sp>
        <p:nvSpPr>
          <p:cNvPr id="667" name="Shape 667"/>
          <p:cNvSpPr txBox="1"/>
          <p:nvPr/>
        </p:nvSpPr>
        <p:spPr>
          <a:xfrm>
            <a:off x="63425" y="1423325"/>
            <a:ext cx="4177200" cy="398400"/>
          </a:xfrm>
          <a:prstGeom prst="rect">
            <a:avLst/>
          </a:prstGeom>
          <a:noFill/>
          <a:ln>
            <a:noFill/>
          </a:ln>
        </p:spPr>
        <p:txBody>
          <a:bodyPr lIns="91425" tIns="91425" rIns="91425" bIns="91425" anchor="t" anchorCtr="0">
            <a:noAutofit/>
          </a:bodyPr>
          <a:lstStyle/>
          <a:p>
            <a:pPr lvl="0" algn="ctr" rtl="0">
              <a:spcBef>
                <a:spcPts val="0"/>
              </a:spcBef>
              <a:buNone/>
            </a:pPr>
            <a:r>
              <a:rPr lang="en-GB" sz="1600"/>
              <a:t>same as soft attention in</a:t>
            </a:r>
            <a:br>
              <a:rPr lang="en-GB" sz="1600"/>
            </a:br>
            <a:r>
              <a:rPr lang="en-GB" sz="1600"/>
              <a:t>Neural Machine Translation with LSTM</a:t>
            </a:r>
          </a:p>
        </p:txBody>
      </p:sp>
      <p:sp>
        <p:nvSpPr>
          <p:cNvPr id="668" name="Shape 668"/>
          <p:cNvSpPr txBox="1"/>
          <p:nvPr/>
        </p:nvSpPr>
        <p:spPr>
          <a:xfrm>
            <a:off x="4887400" y="4442400"/>
            <a:ext cx="1088400" cy="398400"/>
          </a:xfrm>
          <a:prstGeom prst="rect">
            <a:avLst/>
          </a:prstGeom>
          <a:noFill/>
          <a:ln>
            <a:noFill/>
          </a:ln>
        </p:spPr>
        <p:txBody>
          <a:bodyPr lIns="91425" tIns="91425" rIns="91425" bIns="91425" anchor="t" anchorCtr="0">
            <a:noAutofit/>
          </a:bodyPr>
          <a:lstStyle/>
          <a:p>
            <a:pPr lvl="0" algn="ctr">
              <a:spcBef>
                <a:spcPts val="0"/>
              </a:spcBef>
              <a:buNone/>
            </a:pPr>
            <a:r>
              <a:rPr lang="en-GB" sz="1800"/>
              <a:t>encoder</a:t>
            </a:r>
          </a:p>
        </p:txBody>
      </p:sp>
      <p:sp>
        <p:nvSpPr>
          <p:cNvPr id="653" name="Shape 653"/>
          <p:cNvSpPr/>
          <p:nvPr/>
        </p:nvSpPr>
        <p:spPr>
          <a:xfrm>
            <a:off x="7124475" y="1677922"/>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59" name="Shape 659"/>
          <p:cNvSpPr/>
          <p:nvPr/>
        </p:nvSpPr>
        <p:spPr>
          <a:xfrm>
            <a:off x="8141225" y="1677922"/>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69" name="Shape 669"/>
          <p:cNvSpPr/>
          <p:nvPr/>
        </p:nvSpPr>
        <p:spPr>
          <a:xfrm>
            <a:off x="8141225" y="2496222"/>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670" name="Shape 670"/>
          <p:cNvPicPr preferRelativeResize="0"/>
          <p:nvPr/>
        </p:nvPicPr>
        <p:blipFill>
          <a:blip r:embed="rId3">
            <a:alphaModFix/>
          </a:blip>
          <a:stretch>
            <a:fillRect/>
          </a:stretch>
        </p:blipFill>
        <p:spPr>
          <a:xfrm>
            <a:off x="6654250" y="960130"/>
            <a:ext cx="1318749" cy="635169"/>
          </a:xfrm>
          <a:prstGeom prst="rect">
            <a:avLst/>
          </a:prstGeom>
          <a:noFill/>
          <a:ln>
            <a:noFill/>
          </a:ln>
        </p:spPr>
      </p:pic>
      <p:pic>
        <p:nvPicPr>
          <p:cNvPr id="671" name="Shape 671"/>
          <p:cNvPicPr preferRelativeResize="0"/>
          <p:nvPr/>
        </p:nvPicPr>
        <p:blipFill>
          <a:blip r:embed="rId4">
            <a:alphaModFix/>
          </a:blip>
          <a:stretch>
            <a:fillRect/>
          </a:stretch>
        </p:blipFill>
        <p:spPr>
          <a:xfrm>
            <a:off x="256049" y="2409183"/>
            <a:ext cx="3329376" cy="696866"/>
          </a:xfrm>
          <a:prstGeom prst="rect">
            <a:avLst/>
          </a:prstGeom>
          <a:noFill/>
          <a:ln>
            <a:noFill/>
          </a:ln>
        </p:spPr>
      </p:pic>
      <p:pic>
        <p:nvPicPr>
          <p:cNvPr id="672" name="Shape 672"/>
          <p:cNvPicPr preferRelativeResize="0"/>
          <p:nvPr/>
        </p:nvPicPr>
        <p:blipFill>
          <a:blip r:embed="rId5">
            <a:alphaModFix/>
          </a:blip>
          <a:stretch>
            <a:fillRect/>
          </a:stretch>
        </p:blipFill>
        <p:spPr>
          <a:xfrm>
            <a:off x="105113" y="3299137"/>
            <a:ext cx="4251673" cy="308300"/>
          </a:xfrm>
          <a:prstGeom prst="rect">
            <a:avLst/>
          </a:prstGeom>
          <a:noFill/>
          <a:ln>
            <a:noFill/>
          </a:ln>
        </p:spPr>
      </p:pic>
      <p:pic>
        <p:nvPicPr>
          <p:cNvPr id="673" name="Shape 673"/>
          <p:cNvPicPr preferRelativeResize="0"/>
          <p:nvPr/>
        </p:nvPicPr>
        <p:blipFill>
          <a:blip r:embed="rId6">
            <a:alphaModFix/>
          </a:blip>
          <a:stretch>
            <a:fillRect/>
          </a:stretch>
        </p:blipFill>
        <p:spPr>
          <a:xfrm>
            <a:off x="7192125" y="3026537"/>
            <a:ext cx="242991" cy="157224"/>
          </a:xfrm>
          <a:prstGeom prst="rect">
            <a:avLst/>
          </a:prstGeom>
          <a:noFill/>
          <a:ln>
            <a:noFill/>
          </a:ln>
        </p:spPr>
      </p:pic>
      <p:pic>
        <p:nvPicPr>
          <p:cNvPr id="674" name="Shape 674"/>
          <p:cNvPicPr preferRelativeResize="0"/>
          <p:nvPr/>
        </p:nvPicPr>
        <p:blipFill>
          <a:blip r:embed="rId7">
            <a:alphaModFix/>
          </a:blip>
          <a:stretch>
            <a:fillRect/>
          </a:stretch>
        </p:blipFill>
        <p:spPr>
          <a:xfrm>
            <a:off x="5282146" y="3319617"/>
            <a:ext cx="196557" cy="267325"/>
          </a:xfrm>
          <a:prstGeom prst="rect">
            <a:avLst/>
          </a:prstGeom>
          <a:noFill/>
          <a:ln>
            <a:noFill/>
          </a:ln>
        </p:spPr>
      </p:pic>
      <p:sp>
        <p:nvSpPr>
          <p:cNvPr id="675" name="Shape 675"/>
          <p:cNvSpPr txBox="1"/>
          <p:nvPr/>
        </p:nvSpPr>
        <p:spPr>
          <a:xfrm>
            <a:off x="54175" y="4752525"/>
            <a:ext cx="3645000" cy="3342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hlinkClick r:id="rId8"/>
              </a:rPr>
              <a:t>Vaswani et al. "Attention Is All You Need", 2017</a:t>
            </a:r>
          </a:p>
        </p:txBody>
      </p:sp>
      <p:sp>
        <p:nvSpPr>
          <p:cNvPr id="676" name="Shape 676"/>
          <p:cNvSpPr txBox="1"/>
          <p:nvPr/>
        </p:nvSpPr>
        <p:spPr>
          <a:xfrm>
            <a:off x="6654250" y="467100"/>
            <a:ext cx="1207200" cy="334200"/>
          </a:xfrm>
          <a:prstGeom prst="rect">
            <a:avLst/>
          </a:prstGeom>
          <a:noFill/>
          <a:ln>
            <a:noFill/>
          </a:ln>
        </p:spPr>
        <p:txBody>
          <a:bodyPr lIns="91425" tIns="91425" rIns="91425" bIns="91425" anchor="t" anchorCtr="0">
            <a:noAutofit/>
          </a:bodyPr>
          <a:lstStyle/>
          <a:p>
            <a:pPr lvl="0">
              <a:spcBef>
                <a:spcPts val="0"/>
              </a:spcBef>
              <a:buNone/>
            </a:pPr>
            <a:r>
              <a:rPr lang="en-GB"/>
              <a:t>depends on </a:t>
            </a:r>
          </a:p>
        </p:txBody>
      </p:sp>
      <p:pic>
        <p:nvPicPr>
          <p:cNvPr id="677" name="Shape 677"/>
          <p:cNvPicPr preferRelativeResize="0"/>
          <p:nvPr/>
        </p:nvPicPr>
        <p:blipFill>
          <a:blip r:embed="rId6">
            <a:alphaModFix/>
          </a:blip>
          <a:stretch>
            <a:fillRect/>
          </a:stretch>
        </p:blipFill>
        <p:spPr>
          <a:xfrm>
            <a:off x="7762013" y="598264"/>
            <a:ext cx="242991" cy="157224"/>
          </a:xfrm>
          <a:prstGeom prst="rect">
            <a:avLst/>
          </a:prstGeom>
          <a:noFill/>
          <a:ln>
            <a:noFill/>
          </a:ln>
        </p:spPr>
      </p:pic>
      <p:cxnSp>
        <p:nvCxnSpPr>
          <p:cNvPr id="678" name="Shape 678"/>
          <p:cNvCxnSpPr/>
          <p:nvPr/>
        </p:nvCxnSpPr>
        <p:spPr>
          <a:xfrm flipH="1">
            <a:off x="7631509" y="755489"/>
            <a:ext cx="252000" cy="412200"/>
          </a:xfrm>
          <a:prstGeom prst="straightConnector1">
            <a:avLst/>
          </a:prstGeom>
          <a:noFill/>
          <a:ln w="9525" cap="flat" cmpd="sng">
            <a:solidFill>
              <a:srgbClr val="000000"/>
            </a:solidFill>
            <a:prstDash val="solid"/>
            <a:round/>
            <a:headEnd type="none" w="lg" len="lg"/>
            <a:tailEnd type="triangle" w="lg" len="lg"/>
          </a:ln>
        </p:spPr>
      </p:cxnSp>
      <p:sp>
        <p:nvSpPr>
          <p:cNvPr id="679" name="Shape 679"/>
          <p:cNvSpPr txBox="1"/>
          <p:nvPr/>
        </p:nvSpPr>
        <p:spPr>
          <a:xfrm>
            <a:off x="7543000" y="3003887"/>
            <a:ext cx="681000" cy="572700"/>
          </a:xfrm>
          <a:prstGeom prst="rect">
            <a:avLst/>
          </a:prstGeom>
          <a:noFill/>
          <a:ln>
            <a:noFill/>
          </a:ln>
        </p:spPr>
        <p:txBody>
          <a:bodyPr lIns="91425" tIns="91425" rIns="91425" bIns="91425" anchor="t" anchorCtr="0">
            <a:noAutofit/>
          </a:bodyPr>
          <a:lstStyle/>
          <a:p>
            <a:pPr lvl="0" rtl="0">
              <a:spcBef>
                <a:spcPts val="0"/>
              </a:spcBef>
              <a:buNone/>
            </a:pPr>
            <a:r>
              <a:rPr lang="en-GB" sz="3600"/>
              <a:t>...</a:t>
            </a:r>
          </a:p>
        </p:txBody>
      </p:sp>
      <p:sp>
        <p:nvSpPr>
          <p:cNvPr id="680" name="Shape 680"/>
          <p:cNvSpPr txBox="1"/>
          <p:nvPr/>
        </p:nvSpPr>
        <p:spPr>
          <a:xfrm>
            <a:off x="7018925" y="3781775"/>
            <a:ext cx="1772400" cy="341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GB">
                <a:solidFill>
                  <a:schemeClr val="dk1"/>
                </a:solidFill>
              </a:rPr>
              <a:t>meeting           a</a:t>
            </a:r>
          </a:p>
        </p:txBody>
      </p:sp>
      <p:cxnSp>
        <p:nvCxnSpPr>
          <p:cNvPr id="681" name="Shape 681"/>
          <p:cNvCxnSpPr>
            <a:stCxn id="665" idx="0"/>
            <a:endCxn id="653" idx="2"/>
          </p:cNvCxnSpPr>
          <p:nvPr/>
        </p:nvCxnSpPr>
        <p:spPr>
          <a:xfrm rot="10800000">
            <a:off x="7313625" y="2076222"/>
            <a:ext cx="0" cy="420000"/>
          </a:xfrm>
          <a:prstGeom prst="straightConnector1">
            <a:avLst/>
          </a:prstGeom>
          <a:noFill/>
          <a:ln w="19050" cap="flat" cmpd="sng">
            <a:solidFill>
              <a:schemeClr val="accent3"/>
            </a:solidFill>
            <a:prstDash val="solid"/>
            <a:round/>
            <a:headEnd type="none" w="lg" len="lg"/>
            <a:tailEnd type="triangle" w="lg" len="lg"/>
          </a:ln>
        </p:spPr>
      </p:cxnSp>
      <p:cxnSp>
        <p:nvCxnSpPr>
          <p:cNvPr id="682" name="Shape 682"/>
          <p:cNvCxnSpPr>
            <a:stCxn id="669" idx="0"/>
            <a:endCxn id="659" idx="2"/>
          </p:cNvCxnSpPr>
          <p:nvPr/>
        </p:nvCxnSpPr>
        <p:spPr>
          <a:xfrm rot="10800000">
            <a:off x="8330375" y="2076222"/>
            <a:ext cx="0" cy="420000"/>
          </a:xfrm>
          <a:prstGeom prst="straightConnector1">
            <a:avLst/>
          </a:prstGeom>
          <a:noFill/>
          <a:ln w="19050" cap="flat" cmpd="sng">
            <a:solidFill>
              <a:schemeClr val="accent3"/>
            </a:solidFill>
            <a:prstDash val="solid"/>
            <a:round/>
            <a:headEnd type="none" w="lg" len="lg"/>
            <a:tailEnd type="triangle" w="lg" len="lg"/>
          </a:ln>
        </p:spPr>
      </p:cxnSp>
      <p:sp>
        <p:nvSpPr>
          <p:cNvPr id="683" name="Shape 683"/>
          <p:cNvSpPr txBox="1"/>
          <p:nvPr/>
        </p:nvSpPr>
        <p:spPr>
          <a:xfrm>
            <a:off x="7181375" y="4448150"/>
            <a:ext cx="1207200" cy="398400"/>
          </a:xfrm>
          <a:prstGeom prst="rect">
            <a:avLst/>
          </a:prstGeom>
          <a:noFill/>
          <a:ln>
            <a:noFill/>
          </a:ln>
        </p:spPr>
        <p:txBody>
          <a:bodyPr lIns="91425" tIns="91425" rIns="91425" bIns="91425" anchor="t" anchorCtr="0">
            <a:noAutofit/>
          </a:bodyPr>
          <a:lstStyle/>
          <a:p>
            <a:pPr lvl="0" algn="ctr" rtl="0">
              <a:spcBef>
                <a:spcPts val="0"/>
              </a:spcBef>
              <a:buNone/>
            </a:pPr>
            <a:r>
              <a:rPr lang="en-GB" sz="1800"/>
              <a:t>decoder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cxnSp>
        <p:nvCxnSpPr>
          <p:cNvPr id="688" name="Shape 688"/>
          <p:cNvCxnSpPr>
            <a:stCxn id="689" idx="0"/>
            <a:endCxn id="690" idx="2"/>
          </p:cNvCxnSpPr>
          <p:nvPr/>
        </p:nvCxnSpPr>
        <p:spPr>
          <a:xfrm rot="-5400000" flipH="1">
            <a:off x="2885914" y="147545"/>
            <a:ext cx="1360500" cy="3756900"/>
          </a:xfrm>
          <a:prstGeom prst="curvedConnector5">
            <a:avLst>
              <a:gd name="adj1" fmla="val -17503"/>
              <a:gd name="adj2" fmla="val 50002"/>
              <a:gd name="adj3" fmla="val 117494"/>
            </a:avLst>
          </a:prstGeom>
          <a:noFill/>
          <a:ln w="9525" cap="flat" cmpd="sng">
            <a:solidFill>
              <a:srgbClr val="000000"/>
            </a:solidFill>
            <a:prstDash val="solid"/>
            <a:round/>
            <a:headEnd type="none" w="lg" len="lg"/>
            <a:tailEnd type="triangle" w="lg" len="lg"/>
          </a:ln>
        </p:spPr>
      </p:cxnSp>
      <p:cxnSp>
        <p:nvCxnSpPr>
          <p:cNvPr id="691" name="Shape 691"/>
          <p:cNvCxnSpPr>
            <a:stCxn id="689" idx="0"/>
            <a:endCxn id="692" idx="2"/>
          </p:cNvCxnSpPr>
          <p:nvPr/>
        </p:nvCxnSpPr>
        <p:spPr>
          <a:xfrm rot="-5400000" flipH="1">
            <a:off x="3254164" y="-220704"/>
            <a:ext cx="1360500" cy="4493400"/>
          </a:xfrm>
          <a:prstGeom prst="curvedConnector5">
            <a:avLst>
              <a:gd name="adj1" fmla="val -17503"/>
              <a:gd name="adj2" fmla="val 49999"/>
              <a:gd name="adj3" fmla="val 117502"/>
            </a:avLst>
          </a:prstGeom>
          <a:noFill/>
          <a:ln w="9525" cap="flat" cmpd="sng">
            <a:solidFill>
              <a:srgbClr val="000000"/>
            </a:solidFill>
            <a:prstDash val="solid"/>
            <a:round/>
            <a:headEnd type="none" w="lg" len="lg"/>
            <a:tailEnd type="triangle" w="lg" len="lg"/>
          </a:ln>
        </p:spPr>
      </p:cxnSp>
      <p:cxnSp>
        <p:nvCxnSpPr>
          <p:cNvPr id="693" name="Shape 693"/>
          <p:cNvCxnSpPr>
            <a:stCxn id="689" idx="0"/>
            <a:endCxn id="694" idx="2"/>
          </p:cNvCxnSpPr>
          <p:nvPr/>
        </p:nvCxnSpPr>
        <p:spPr>
          <a:xfrm rot="-5400000" flipH="1">
            <a:off x="3606364" y="-572904"/>
            <a:ext cx="1360500" cy="5197800"/>
          </a:xfrm>
          <a:prstGeom prst="curvedConnector5">
            <a:avLst>
              <a:gd name="adj1" fmla="val -17503"/>
              <a:gd name="adj2" fmla="val 49999"/>
              <a:gd name="adj3" fmla="val 117494"/>
            </a:avLst>
          </a:prstGeom>
          <a:noFill/>
          <a:ln w="9525" cap="flat" cmpd="sng">
            <a:solidFill>
              <a:srgbClr val="000000"/>
            </a:solidFill>
            <a:prstDash val="solid"/>
            <a:round/>
            <a:headEnd type="none" w="lg" len="lg"/>
            <a:tailEnd type="triangle" w="lg" len="lg"/>
          </a:ln>
        </p:spPr>
      </p:cxnSp>
      <p:cxnSp>
        <p:nvCxnSpPr>
          <p:cNvPr id="695" name="Shape 695"/>
          <p:cNvCxnSpPr>
            <a:stCxn id="696" idx="0"/>
            <a:endCxn id="690" idx="2"/>
          </p:cNvCxnSpPr>
          <p:nvPr/>
        </p:nvCxnSpPr>
        <p:spPr>
          <a:xfrm rot="-5400000" flipH="1">
            <a:off x="3305933" y="567545"/>
            <a:ext cx="1360500" cy="2916900"/>
          </a:xfrm>
          <a:prstGeom prst="curvedConnector5">
            <a:avLst>
              <a:gd name="adj1" fmla="val -17503"/>
              <a:gd name="adj2" fmla="val 50002"/>
              <a:gd name="adj3" fmla="val 117494"/>
            </a:avLst>
          </a:prstGeom>
          <a:noFill/>
          <a:ln w="9525" cap="flat" cmpd="sng">
            <a:solidFill>
              <a:srgbClr val="000000"/>
            </a:solidFill>
            <a:prstDash val="solid"/>
            <a:round/>
            <a:headEnd type="none" w="lg" len="lg"/>
            <a:tailEnd type="triangle" w="lg" len="lg"/>
          </a:ln>
        </p:spPr>
      </p:cxnSp>
      <p:cxnSp>
        <p:nvCxnSpPr>
          <p:cNvPr id="697" name="Shape 697"/>
          <p:cNvCxnSpPr>
            <a:stCxn id="696" idx="0"/>
            <a:endCxn id="692" idx="2"/>
          </p:cNvCxnSpPr>
          <p:nvPr/>
        </p:nvCxnSpPr>
        <p:spPr>
          <a:xfrm rot="-5400000" flipH="1">
            <a:off x="3674183" y="199295"/>
            <a:ext cx="1360500" cy="3653400"/>
          </a:xfrm>
          <a:prstGeom prst="curvedConnector5">
            <a:avLst>
              <a:gd name="adj1" fmla="val -17503"/>
              <a:gd name="adj2" fmla="val 49999"/>
              <a:gd name="adj3" fmla="val 117502"/>
            </a:avLst>
          </a:prstGeom>
          <a:noFill/>
          <a:ln w="9525" cap="flat" cmpd="sng">
            <a:solidFill>
              <a:srgbClr val="000000"/>
            </a:solidFill>
            <a:prstDash val="solid"/>
            <a:round/>
            <a:headEnd type="none" w="lg" len="lg"/>
            <a:tailEnd type="triangle" w="lg" len="lg"/>
          </a:ln>
        </p:spPr>
      </p:cxnSp>
      <p:cxnSp>
        <p:nvCxnSpPr>
          <p:cNvPr id="698" name="Shape 698"/>
          <p:cNvCxnSpPr>
            <a:stCxn id="696" idx="0"/>
            <a:endCxn id="694" idx="2"/>
          </p:cNvCxnSpPr>
          <p:nvPr/>
        </p:nvCxnSpPr>
        <p:spPr>
          <a:xfrm rot="-5400000" flipH="1">
            <a:off x="4026383" y="-152904"/>
            <a:ext cx="1360500" cy="4357800"/>
          </a:xfrm>
          <a:prstGeom prst="curvedConnector5">
            <a:avLst>
              <a:gd name="adj1" fmla="val -17503"/>
              <a:gd name="adj2" fmla="val 49999"/>
              <a:gd name="adj3" fmla="val 117494"/>
            </a:avLst>
          </a:prstGeom>
          <a:noFill/>
          <a:ln w="9525" cap="flat" cmpd="sng">
            <a:solidFill>
              <a:srgbClr val="000000"/>
            </a:solidFill>
            <a:prstDash val="solid"/>
            <a:round/>
            <a:headEnd type="none" w="lg" len="lg"/>
            <a:tailEnd type="triangle" w="lg" len="lg"/>
          </a:ln>
        </p:spPr>
      </p:cxnSp>
      <p:cxnSp>
        <p:nvCxnSpPr>
          <p:cNvPr id="699" name="Shape 699"/>
          <p:cNvCxnSpPr>
            <a:stCxn id="700" idx="0"/>
            <a:endCxn id="690" idx="2"/>
          </p:cNvCxnSpPr>
          <p:nvPr/>
        </p:nvCxnSpPr>
        <p:spPr>
          <a:xfrm rot="-5400000" flipH="1">
            <a:off x="3750320" y="1011845"/>
            <a:ext cx="1360500" cy="2028300"/>
          </a:xfrm>
          <a:prstGeom prst="curvedConnector5">
            <a:avLst>
              <a:gd name="adj1" fmla="val -17503"/>
              <a:gd name="adj2" fmla="val 50000"/>
              <a:gd name="adj3" fmla="val 117494"/>
            </a:avLst>
          </a:prstGeom>
          <a:noFill/>
          <a:ln w="9525" cap="flat" cmpd="sng">
            <a:solidFill>
              <a:srgbClr val="000000"/>
            </a:solidFill>
            <a:prstDash val="solid"/>
            <a:round/>
            <a:headEnd type="none" w="lg" len="lg"/>
            <a:tailEnd type="triangle" w="lg" len="lg"/>
          </a:ln>
        </p:spPr>
      </p:cxnSp>
      <p:cxnSp>
        <p:nvCxnSpPr>
          <p:cNvPr id="701" name="Shape 701"/>
          <p:cNvCxnSpPr>
            <a:stCxn id="700" idx="0"/>
            <a:endCxn id="692" idx="2"/>
          </p:cNvCxnSpPr>
          <p:nvPr/>
        </p:nvCxnSpPr>
        <p:spPr>
          <a:xfrm rot="-5400000" flipH="1">
            <a:off x="4118420" y="643745"/>
            <a:ext cx="1360500" cy="2764500"/>
          </a:xfrm>
          <a:prstGeom prst="curvedConnector5">
            <a:avLst>
              <a:gd name="adj1" fmla="val -17503"/>
              <a:gd name="adj2" fmla="val 50002"/>
              <a:gd name="adj3" fmla="val 117502"/>
            </a:avLst>
          </a:prstGeom>
          <a:noFill/>
          <a:ln w="9525" cap="flat" cmpd="sng">
            <a:solidFill>
              <a:srgbClr val="000000"/>
            </a:solidFill>
            <a:prstDash val="solid"/>
            <a:round/>
            <a:headEnd type="none" w="lg" len="lg"/>
            <a:tailEnd type="triangle" w="lg" len="lg"/>
          </a:ln>
        </p:spPr>
      </p:cxnSp>
      <p:cxnSp>
        <p:nvCxnSpPr>
          <p:cNvPr id="702" name="Shape 702"/>
          <p:cNvCxnSpPr>
            <a:stCxn id="700" idx="0"/>
            <a:endCxn id="694" idx="2"/>
          </p:cNvCxnSpPr>
          <p:nvPr/>
        </p:nvCxnSpPr>
        <p:spPr>
          <a:xfrm rot="-5400000" flipH="1">
            <a:off x="4470620" y="291545"/>
            <a:ext cx="1360500" cy="3468900"/>
          </a:xfrm>
          <a:prstGeom prst="curvedConnector5">
            <a:avLst>
              <a:gd name="adj1" fmla="val -17503"/>
              <a:gd name="adj2" fmla="val 50001"/>
              <a:gd name="adj3" fmla="val 117494"/>
            </a:avLst>
          </a:prstGeom>
          <a:noFill/>
          <a:ln w="9525" cap="flat" cmpd="sng">
            <a:solidFill>
              <a:srgbClr val="000000"/>
            </a:solidFill>
            <a:prstDash val="solid"/>
            <a:round/>
            <a:headEnd type="none" w="lg" len="lg"/>
            <a:tailEnd type="triangle" w="lg" len="lg"/>
          </a:ln>
        </p:spPr>
      </p:cxnSp>
      <p:sp>
        <p:nvSpPr>
          <p:cNvPr id="703" name="Shape 703"/>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Attention Is All You Need model</a:t>
            </a:r>
          </a:p>
        </p:txBody>
      </p:sp>
      <p:sp>
        <p:nvSpPr>
          <p:cNvPr id="704" name="Shape 704"/>
          <p:cNvSpPr txBox="1"/>
          <p:nvPr/>
        </p:nvSpPr>
        <p:spPr>
          <a:xfrm>
            <a:off x="1504925" y="4504175"/>
            <a:ext cx="2493900" cy="341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GB">
                <a:solidFill>
                  <a:schemeClr val="dk1"/>
                </a:solidFill>
              </a:rPr>
              <a:t>на предпоследней станции</a:t>
            </a:r>
          </a:p>
        </p:txBody>
      </p:sp>
      <p:sp>
        <p:nvSpPr>
          <p:cNvPr id="705" name="Shape 705"/>
          <p:cNvSpPr txBox="1"/>
          <p:nvPr/>
        </p:nvSpPr>
        <p:spPr>
          <a:xfrm>
            <a:off x="2019700" y="4666075"/>
            <a:ext cx="1088400" cy="398400"/>
          </a:xfrm>
          <a:prstGeom prst="rect">
            <a:avLst/>
          </a:prstGeom>
          <a:noFill/>
          <a:ln>
            <a:noFill/>
          </a:ln>
        </p:spPr>
        <p:txBody>
          <a:bodyPr lIns="91425" tIns="91425" rIns="91425" bIns="91425" anchor="t" anchorCtr="0">
            <a:noAutofit/>
          </a:bodyPr>
          <a:lstStyle/>
          <a:p>
            <a:pPr lvl="0" algn="ctr" rtl="0">
              <a:spcBef>
                <a:spcPts val="0"/>
              </a:spcBef>
              <a:buNone/>
            </a:pPr>
            <a:r>
              <a:rPr lang="en-GB" sz="1800"/>
              <a:t>encoder</a:t>
            </a:r>
          </a:p>
        </p:txBody>
      </p:sp>
      <p:sp>
        <p:nvSpPr>
          <p:cNvPr id="706" name="Shape 706"/>
          <p:cNvSpPr txBox="1"/>
          <p:nvPr/>
        </p:nvSpPr>
        <p:spPr>
          <a:xfrm>
            <a:off x="5467825" y="4666075"/>
            <a:ext cx="1207199" cy="398400"/>
          </a:xfrm>
          <a:prstGeom prst="rect">
            <a:avLst/>
          </a:prstGeom>
          <a:noFill/>
          <a:ln>
            <a:noFill/>
          </a:ln>
        </p:spPr>
        <p:txBody>
          <a:bodyPr lIns="91425" tIns="91425" rIns="91425" bIns="91425" anchor="t" anchorCtr="0">
            <a:noAutofit/>
          </a:bodyPr>
          <a:lstStyle/>
          <a:p>
            <a:pPr lvl="0" algn="ctr" rtl="0">
              <a:spcBef>
                <a:spcPts val="0"/>
              </a:spcBef>
              <a:buNone/>
            </a:pPr>
            <a:r>
              <a:rPr lang="en-GB" sz="1800"/>
              <a:t>decoder</a:t>
            </a:r>
          </a:p>
        </p:txBody>
      </p:sp>
      <p:sp>
        <p:nvSpPr>
          <p:cNvPr id="707" name="Shape 707"/>
          <p:cNvSpPr/>
          <p:nvPr/>
        </p:nvSpPr>
        <p:spPr>
          <a:xfrm>
            <a:off x="1526364" y="384243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708" name="Shape 708"/>
          <p:cNvSpPr/>
          <p:nvPr/>
        </p:nvSpPr>
        <p:spPr>
          <a:xfrm>
            <a:off x="2362920" y="3842332"/>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09" name="Shape 709"/>
          <p:cNvCxnSpPr/>
          <p:nvPr/>
        </p:nvCxnSpPr>
        <p:spPr>
          <a:xfrm rot="10800000">
            <a:off x="1675080" y="4230400"/>
            <a:ext cx="0" cy="267000"/>
          </a:xfrm>
          <a:prstGeom prst="straightConnector1">
            <a:avLst/>
          </a:prstGeom>
          <a:noFill/>
          <a:ln w="19050" cap="flat" cmpd="sng">
            <a:solidFill>
              <a:srgbClr val="000000"/>
            </a:solidFill>
            <a:prstDash val="solid"/>
            <a:round/>
            <a:headEnd type="none" w="lg" len="lg"/>
            <a:tailEnd type="triangle" w="lg" len="lg"/>
          </a:ln>
        </p:spPr>
      </p:cxnSp>
      <p:sp>
        <p:nvSpPr>
          <p:cNvPr id="710" name="Shape 710"/>
          <p:cNvSpPr/>
          <p:nvPr/>
        </p:nvSpPr>
        <p:spPr>
          <a:xfrm>
            <a:off x="3251620" y="3842432"/>
            <a:ext cx="378299"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711" name="Shape 711"/>
          <p:cNvSpPr/>
          <p:nvPr/>
        </p:nvSpPr>
        <p:spPr>
          <a:xfrm>
            <a:off x="5255620" y="3842332"/>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712" name="Shape 712"/>
          <p:cNvSpPr/>
          <p:nvPr/>
        </p:nvSpPr>
        <p:spPr>
          <a:xfrm>
            <a:off x="5991920" y="3842432"/>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13" name="Shape 713"/>
          <p:cNvCxnSpPr/>
          <p:nvPr/>
        </p:nvCxnSpPr>
        <p:spPr>
          <a:xfrm rot="10800000">
            <a:off x="2552075" y="4230400"/>
            <a:ext cx="0" cy="267000"/>
          </a:xfrm>
          <a:prstGeom prst="straightConnector1">
            <a:avLst/>
          </a:prstGeom>
          <a:noFill/>
          <a:ln w="19050" cap="flat" cmpd="sng">
            <a:solidFill>
              <a:srgbClr val="000000"/>
            </a:solidFill>
            <a:prstDash val="solid"/>
            <a:round/>
            <a:headEnd type="none" w="lg" len="lg"/>
            <a:tailEnd type="triangle" w="lg" len="lg"/>
          </a:ln>
        </p:spPr>
      </p:cxnSp>
      <p:cxnSp>
        <p:nvCxnSpPr>
          <p:cNvPr id="714" name="Shape 714"/>
          <p:cNvCxnSpPr/>
          <p:nvPr/>
        </p:nvCxnSpPr>
        <p:spPr>
          <a:xfrm rot="10800000">
            <a:off x="3440775" y="4230400"/>
            <a:ext cx="0" cy="267000"/>
          </a:xfrm>
          <a:prstGeom prst="straightConnector1">
            <a:avLst/>
          </a:prstGeom>
          <a:noFill/>
          <a:ln w="19050" cap="flat" cmpd="sng">
            <a:solidFill>
              <a:srgbClr val="000000"/>
            </a:solidFill>
            <a:prstDash val="solid"/>
            <a:round/>
            <a:headEnd type="none" w="lg" len="lg"/>
            <a:tailEnd type="triangle" w="lg" len="lg"/>
          </a:ln>
        </p:spPr>
      </p:cxnSp>
      <p:cxnSp>
        <p:nvCxnSpPr>
          <p:cNvPr id="715" name="Shape 715"/>
          <p:cNvCxnSpPr/>
          <p:nvPr/>
        </p:nvCxnSpPr>
        <p:spPr>
          <a:xfrm rot="10800000">
            <a:off x="5444775" y="4230400"/>
            <a:ext cx="0" cy="267000"/>
          </a:xfrm>
          <a:prstGeom prst="straightConnector1">
            <a:avLst/>
          </a:prstGeom>
          <a:noFill/>
          <a:ln w="19050" cap="flat" cmpd="sng">
            <a:solidFill>
              <a:srgbClr val="000000"/>
            </a:solidFill>
            <a:prstDash val="solid"/>
            <a:round/>
            <a:headEnd type="none" w="lg" len="lg"/>
            <a:tailEnd type="triangle" w="lg" len="lg"/>
          </a:ln>
        </p:spPr>
      </p:cxnSp>
      <p:sp>
        <p:nvSpPr>
          <p:cNvPr id="716" name="Shape 716"/>
          <p:cNvSpPr txBox="1"/>
          <p:nvPr/>
        </p:nvSpPr>
        <p:spPr>
          <a:xfrm>
            <a:off x="46254" y="3969925"/>
            <a:ext cx="1190400" cy="448200"/>
          </a:xfrm>
          <a:prstGeom prst="rect">
            <a:avLst/>
          </a:prstGeom>
          <a:noFill/>
          <a:ln>
            <a:noFill/>
          </a:ln>
        </p:spPr>
        <p:txBody>
          <a:bodyPr lIns="91425" tIns="91425" rIns="91425" bIns="91425" anchor="t" anchorCtr="0">
            <a:noAutofit/>
          </a:bodyPr>
          <a:lstStyle/>
          <a:p>
            <a:pPr lvl="0">
              <a:spcBef>
                <a:spcPts val="0"/>
              </a:spcBef>
              <a:buNone/>
            </a:pPr>
            <a:r>
              <a:rPr lang="en-GB" sz="1600"/>
              <a:t>input layer</a:t>
            </a:r>
          </a:p>
        </p:txBody>
      </p:sp>
      <p:sp>
        <p:nvSpPr>
          <p:cNvPr id="717" name="Shape 717"/>
          <p:cNvSpPr txBox="1"/>
          <p:nvPr/>
        </p:nvSpPr>
        <p:spPr>
          <a:xfrm>
            <a:off x="7538660" y="3969927"/>
            <a:ext cx="1214100" cy="448200"/>
          </a:xfrm>
          <a:prstGeom prst="rect">
            <a:avLst/>
          </a:prstGeom>
          <a:noFill/>
          <a:ln>
            <a:noFill/>
          </a:ln>
        </p:spPr>
        <p:txBody>
          <a:bodyPr lIns="91425" tIns="91425" rIns="91425" bIns="91425" anchor="t" anchorCtr="0">
            <a:noAutofit/>
          </a:bodyPr>
          <a:lstStyle/>
          <a:p>
            <a:pPr lvl="0" algn="ctr" rtl="0">
              <a:spcBef>
                <a:spcPts val="0"/>
              </a:spcBef>
              <a:buNone/>
            </a:pPr>
            <a:r>
              <a:rPr lang="en-GB" sz="1600"/>
              <a:t>input layer</a:t>
            </a:r>
          </a:p>
        </p:txBody>
      </p:sp>
      <p:sp>
        <p:nvSpPr>
          <p:cNvPr id="718" name="Shape 718"/>
          <p:cNvSpPr txBox="1"/>
          <p:nvPr/>
        </p:nvSpPr>
        <p:spPr>
          <a:xfrm>
            <a:off x="1925" y="3158900"/>
            <a:ext cx="1388100" cy="448200"/>
          </a:xfrm>
          <a:prstGeom prst="rect">
            <a:avLst/>
          </a:prstGeom>
          <a:noFill/>
          <a:ln>
            <a:noFill/>
          </a:ln>
        </p:spPr>
        <p:txBody>
          <a:bodyPr lIns="91425" tIns="91425" rIns="91425" bIns="91425" anchor="t" anchorCtr="0">
            <a:noAutofit/>
          </a:bodyPr>
          <a:lstStyle/>
          <a:p>
            <a:pPr lvl="0" rtl="0">
              <a:spcBef>
                <a:spcPts val="0"/>
              </a:spcBef>
              <a:buNone/>
            </a:pPr>
            <a:r>
              <a:rPr lang="en-GB" sz="1600"/>
              <a:t>self-attention</a:t>
            </a:r>
          </a:p>
        </p:txBody>
      </p:sp>
      <p:sp>
        <p:nvSpPr>
          <p:cNvPr id="719" name="Shape 719"/>
          <p:cNvSpPr txBox="1"/>
          <p:nvPr/>
        </p:nvSpPr>
        <p:spPr>
          <a:xfrm>
            <a:off x="7462460" y="2913481"/>
            <a:ext cx="1415700" cy="448200"/>
          </a:xfrm>
          <a:prstGeom prst="rect">
            <a:avLst/>
          </a:prstGeom>
          <a:noFill/>
          <a:ln>
            <a:noFill/>
          </a:ln>
        </p:spPr>
        <p:txBody>
          <a:bodyPr lIns="91425" tIns="91425" rIns="91425" bIns="91425" anchor="t" anchorCtr="0">
            <a:noAutofit/>
          </a:bodyPr>
          <a:lstStyle/>
          <a:p>
            <a:pPr lvl="0" algn="ctr">
              <a:spcBef>
                <a:spcPts val="0"/>
              </a:spcBef>
              <a:buNone/>
            </a:pPr>
            <a:r>
              <a:rPr lang="en-GB" sz="1600" b="1"/>
              <a:t>masked</a:t>
            </a:r>
          </a:p>
          <a:p>
            <a:pPr lvl="0" algn="ctr" rtl="0">
              <a:spcBef>
                <a:spcPts val="0"/>
              </a:spcBef>
              <a:buNone/>
            </a:pPr>
            <a:r>
              <a:rPr lang="en-GB" sz="1600"/>
              <a:t>self-attention</a:t>
            </a:r>
          </a:p>
        </p:txBody>
      </p:sp>
      <p:sp>
        <p:nvSpPr>
          <p:cNvPr id="720" name="Shape 720"/>
          <p:cNvSpPr/>
          <p:nvPr/>
        </p:nvSpPr>
        <p:spPr>
          <a:xfrm>
            <a:off x="1512114" y="295885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721" name="Shape 721"/>
          <p:cNvSpPr/>
          <p:nvPr/>
        </p:nvSpPr>
        <p:spPr>
          <a:xfrm>
            <a:off x="2348670" y="295875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22" name="Shape 722"/>
          <p:cNvCxnSpPr>
            <a:endCxn id="720" idx="2"/>
          </p:cNvCxnSpPr>
          <p:nvPr/>
        </p:nvCxnSpPr>
        <p:spPr>
          <a:xfrm rot="10800000" flipH="1">
            <a:off x="1694364" y="3357257"/>
            <a:ext cx="6900" cy="485100"/>
          </a:xfrm>
          <a:prstGeom prst="straightConnector1">
            <a:avLst/>
          </a:prstGeom>
          <a:noFill/>
          <a:ln w="19050" cap="flat" cmpd="sng">
            <a:solidFill>
              <a:srgbClr val="000000"/>
            </a:solidFill>
            <a:prstDash val="solid"/>
            <a:round/>
            <a:headEnd type="none" w="lg" len="lg"/>
            <a:tailEnd type="triangle" w="lg" len="lg"/>
          </a:ln>
        </p:spPr>
      </p:cxnSp>
      <p:sp>
        <p:nvSpPr>
          <p:cNvPr id="723" name="Shape 723"/>
          <p:cNvSpPr/>
          <p:nvPr/>
        </p:nvSpPr>
        <p:spPr>
          <a:xfrm>
            <a:off x="3237370" y="2958857"/>
            <a:ext cx="378299"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24" name="Shape 724"/>
          <p:cNvCxnSpPr>
            <a:endCxn id="721" idx="2"/>
          </p:cNvCxnSpPr>
          <p:nvPr/>
        </p:nvCxnSpPr>
        <p:spPr>
          <a:xfrm rot="10800000">
            <a:off x="2537820" y="3357157"/>
            <a:ext cx="0" cy="485400"/>
          </a:xfrm>
          <a:prstGeom prst="straightConnector1">
            <a:avLst/>
          </a:prstGeom>
          <a:noFill/>
          <a:ln w="19050" cap="flat" cmpd="sng">
            <a:solidFill>
              <a:srgbClr val="000000"/>
            </a:solidFill>
            <a:prstDash val="solid"/>
            <a:round/>
            <a:headEnd type="none" w="lg" len="lg"/>
            <a:tailEnd type="triangle" w="lg" len="lg"/>
          </a:ln>
        </p:spPr>
      </p:cxnSp>
      <p:cxnSp>
        <p:nvCxnSpPr>
          <p:cNvPr id="725" name="Shape 725"/>
          <p:cNvCxnSpPr>
            <a:endCxn id="723" idx="2"/>
          </p:cNvCxnSpPr>
          <p:nvPr/>
        </p:nvCxnSpPr>
        <p:spPr>
          <a:xfrm rot="10800000">
            <a:off x="3426520" y="3357257"/>
            <a:ext cx="0" cy="485100"/>
          </a:xfrm>
          <a:prstGeom prst="straightConnector1">
            <a:avLst/>
          </a:prstGeom>
          <a:noFill/>
          <a:ln w="19050" cap="flat" cmpd="sng">
            <a:solidFill>
              <a:srgbClr val="000000"/>
            </a:solidFill>
            <a:prstDash val="solid"/>
            <a:round/>
            <a:headEnd type="none" w="lg" len="lg"/>
            <a:tailEnd type="triangle" w="lg" len="lg"/>
          </a:ln>
        </p:spPr>
      </p:cxnSp>
      <p:sp>
        <p:nvSpPr>
          <p:cNvPr id="726" name="Shape 726"/>
          <p:cNvSpPr/>
          <p:nvPr/>
        </p:nvSpPr>
        <p:spPr>
          <a:xfrm>
            <a:off x="5255620" y="2958757"/>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727" name="Shape 727"/>
          <p:cNvSpPr/>
          <p:nvPr/>
        </p:nvSpPr>
        <p:spPr>
          <a:xfrm>
            <a:off x="5991920" y="2958857"/>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28" name="Shape 728"/>
          <p:cNvCxnSpPr>
            <a:endCxn id="726" idx="2"/>
          </p:cNvCxnSpPr>
          <p:nvPr/>
        </p:nvCxnSpPr>
        <p:spPr>
          <a:xfrm rot="10800000">
            <a:off x="5444770" y="3357157"/>
            <a:ext cx="0" cy="485400"/>
          </a:xfrm>
          <a:prstGeom prst="straightConnector1">
            <a:avLst/>
          </a:prstGeom>
          <a:noFill/>
          <a:ln w="19050" cap="flat" cmpd="sng">
            <a:solidFill>
              <a:srgbClr val="000000"/>
            </a:solidFill>
            <a:prstDash val="solid"/>
            <a:round/>
            <a:headEnd type="none" w="lg" len="lg"/>
            <a:tailEnd type="triangle" w="lg" len="lg"/>
          </a:ln>
        </p:spPr>
      </p:cxnSp>
      <p:cxnSp>
        <p:nvCxnSpPr>
          <p:cNvPr id="729" name="Shape 729"/>
          <p:cNvCxnSpPr>
            <a:endCxn id="727" idx="2"/>
          </p:cNvCxnSpPr>
          <p:nvPr/>
        </p:nvCxnSpPr>
        <p:spPr>
          <a:xfrm rot="10800000">
            <a:off x="6181070" y="3357257"/>
            <a:ext cx="0" cy="485100"/>
          </a:xfrm>
          <a:prstGeom prst="straightConnector1">
            <a:avLst/>
          </a:prstGeom>
          <a:noFill/>
          <a:ln w="19050" cap="flat" cmpd="sng">
            <a:solidFill>
              <a:srgbClr val="000000"/>
            </a:solidFill>
            <a:prstDash val="solid"/>
            <a:round/>
            <a:headEnd type="none" w="lg" len="lg"/>
            <a:tailEnd type="triangle" w="lg" len="lg"/>
          </a:ln>
        </p:spPr>
      </p:cxnSp>
      <p:sp>
        <p:nvSpPr>
          <p:cNvPr id="730" name="Shape 730"/>
          <p:cNvSpPr/>
          <p:nvPr/>
        </p:nvSpPr>
        <p:spPr>
          <a:xfrm>
            <a:off x="6696303" y="3842346"/>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731" name="Shape 731"/>
          <p:cNvSpPr/>
          <p:nvPr/>
        </p:nvSpPr>
        <p:spPr>
          <a:xfrm>
            <a:off x="6696303" y="2958750"/>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32" name="Shape 732"/>
          <p:cNvCxnSpPr>
            <a:stCxn id="730" idx="0"/>
            <a:endCxn id="731" idx="2"/>
          </p:cNvCxnSpPr>
          <p:nvPr/>
        </p:nvCxnSpPr>
        <p:spPr>
          <a:xfrm rot="10800000">
            <a:off x="6885453" y="3357246"/>
            <a:ext cx="0" cy="485100"/>
          </a:xfrm>
          <a:prstGeom prst="straightConnector1">
            <a:avLst/>
          </a:prstGeom>
          <a:noFill/>
          <a:ln w="19050" cap="flat" cmpd="sng">
            <a:solidFill>
              <a:srgbClr val="000000"/>
            </a:solidFill>
            <a:prstDash val="solid"/>
            <a:round/>
            <a:headEnd type="none" w="lg" len="lg"/>
            <a:tailEnd type="triangle" w="lg" len="lg"/>
          </a:ln>
        </p:spPr>
      </p:cxnSp>
      <p:cxnSp>
        <p:nvCxnSpPr>
          <p:cNvPr id="733" name="Shape 733"/>
          <p:cNvCxnSpPr>
            <a:stCxn id="707" idx="0"/>
            <a:endCxn id="721" idx="2"/>
          </p:cNvCxnSpPr>
          <p:nvPr/>
        </p:nvCxnSpPr>
        <p:spPr>
          <a:xfrm rot="10800000" flipH="1">
            <a:off x="1715514" y="3357032"/>
            <a:ext cx="822300" cy="485400"/>
          </a:xfrm>
          <a:prstGeom prst="straightConnector1">
            <a:avLst/>
          </a:prstGeom>
          <a:noFill/>
          <a:ln w="19050" cap="flat" cmpd="sng">
            <a:solidFill>
              <a:srgbClr val="000000"/>
            </a:solidFill>
            <a:prstDash val="solid"/>
            <a:round/>
            <a:headEnd type="none" w="lg" len="lg"/>
            <a:tailEnd type="triangle" w="lg" len="lg"/>
          </a:ln>
        </p:spPr>
      </p:cxnSp>
      <p:cxnSp>
        <p:nvCxnSpPr>
          <p:cNvPr id="734" name="Shape 734"/>
          <p:cNvCxnSpPr>
            <a:stCxn id="707" idx="0"/>
            <a:endCxn id="723" idx="2"/>
          </p:cNvCxnSpPr>
          <p:nvPr/>
        </p:nvCxnSpPr>
        <p:spPr>
          <a:xfrm rot="10800000" flipH="1">
            <a:off x="1715514" y="3357332"/>
            <a:ext cx="1710900" cy="485100"/>
          </a:xfrm>
          <a:prstGeom prst="straightConnector1">
            <a:avLst/>
          </a:prstGeom>
          <a:noFill/>
          <a:ln w="19050" cap="flat" cmpd="sng">
            <a:solidFill>
              <a:srgbClr val="000000"/>
            </a:solidFill>
            <a:prstDash val="solid"/>
            <a:round/>
            <a:headEnd type="none" w="lg" len="lg"/>
            <a:tailEnd type="triangle" w="lg" len="lg"/>
          </a:ln>
        </p:spPr>
      </p:cxnSp>
      <p:cxnSp>
        <p:nvCxnSpPr>
          <p:cNvPr id="735" name="Shape 735"/>
          <p:cNvCxnSpPr>
            <a:stCxn id="708" idx="0"/>
            <a:endCxn id="720" idx="2"/>
          </p:cNvCxnSpPr>
          <p:nvPr/>
        </p:nvCxnSpPr>
        <p:spPr>
          <a:xfrm rot="10800000">
            <a:off x="1701270" y="3357232"/>
            <a:ext cx="850800" cy="485100"/>
          </a:xfrm>
          <a:prstGeom prst="straightConnector1">
            <a:avLst/>
          </a:prstGeom>
          <a:noFill/>
          <a:ln w="19050" cap="flat" cmpd="sng">
            <a:solidFill>
              <a:srgbClr val="000000"/>
            </a:solidFill>
            <a:prstDash val="solid"/>
            <a:round/>
            <a:headEnd type="none" w="lg" len="lg"/>
            <a:tailEnd type="triangle" w="lg" len="lg"/>
          </a:ln>
        </p:spPr>
      </p:cxnSp>
      <p:cxnSp>
        <p:nvCxnSpPr>
          <p:cNvPr id="736" name="Shape 736"/>
          <p:cNvCxnSpPr>
            <a:stCxn id="708" idx="0"/>
            <a:endCxn id="723" idx="2"/>
          </p:cNvCxnSpPr>
          <p:nvPr/>
        </p:nvCxnSpPr>
        <p:spPr>
          <a:xfrm rot="10800000" flipH="1">
            <a:off x="2552070" y="3357232"/>
            <a:ext cx="874500" cy="485100"/>
          </a:xfrm>
          <a:prstGeom prst="straightConnector1">
            <a:avLst/>
          </a:prstGeom>
          <a:noFill/>
          <a:ln w="19050" cap="flat" cmpd="sng">
            <a:solidFill>
              <a:srgbClr val="000000"/>
            </a:solidFill>
            <a:prstDash val="solid"/>
            <a:round/>
            <a:headEnd type="none" w="lg" len="lg"/>
            <a:tailEnd type="triangle" w="lg" len="lg"/>
          </a:ln>
        </p:spPr>
      </p:cxnSp>
      <p:cxnSp>
        <p:nvCxnSpPr>
          <p:cNvPr id="737" name="Shape 737"/>
          <p:cNvCxnSpPr>
            <a:stCxn id="710" idx="0"/>
            <a:endCxn id="720" idx="2"/>
          </p:cNvCxnSpPr>
          <p:nvPr/>
        </p:nvCxnSpPr>
        <p:spPr>
          <a:xfrm rot="10800000">
            <a:off x="1701370" y="3357332"/>
            <a:ext cx="1739400" cy="485100"/>
          </a:xfrm>
          <a:prstGeom prst="straightConnector1">
            <a:avLst/>
          </a:prstGeom>
          <a:noFill/>
          <a:ln w="19050" cap="flat" cmpd="sng">
            <a:solidFill>
              <a:srgbClr val="000000"/>
            </a:solidFill>
            <a:prstDash val="solid"/>
            <a:round/>
            <a:headEnd type="none" w="lg" len="lg"/>
            <a:tailEnd type="triangle" w="lg" len="lg"/>
          </a:ln>
        </p:spPr>
      </p:cxnSp>
      <p:cxnSp>
        <p:nvCxnSpPr>
          <p:cNvPr id="738" name="Shape 738"/>
          <p:cNvCxnSpPr>
            <a:stCxn id="710" idx="0"/>
            <a:endCxn id="721" idx="2"/>
          </p:cNvCxnSpPr>
          <p:nvPr/>
        </p:nvCxnSpPr>
        <p:spPr>
          <a:xfrm rot="10800000">
            <a:off x="2537770" y="3357032"/>
            <a:ext cx="903000" cy="485400"/>
          </a:xfrm>
          <a:prstGeom prst="straightConnector1">
            <a:avLst/>
          </a:prstGeom>
          <a:noFill/>
          <a:ln w="19050" cap="flat" cmpd="sng">
            <a:solidFill>
              <a:srgbClr val="000000"/>
            </a:solidFill>
            <a:prstDash val="solid"/>
            <a:round/>
            <a:headEnd type="none" w="lg" len="lg"/>
            <a:tailEnd type="triangle" w="lg" len="lg"/>
          </a:ln>
        </p:spPr>
      </p:cxnSp>
      <p:cxnSp>
        <p:nvCxnSpPr>
          <p:cNvPr id="739" name="Shape 739"/>
          <p:cNvCxnSpPr>
            <a:stCxn id="711" idx="0"/>
            <a:endCxn id="727" idx="2"/>
          </p:cNvCxnSpPr>
          <p:nvPr/>
        </p:nvCxnSpPr>
        <p:spPr>
          <a:xfrm rot="10800000" flipH="1">
            <a:off x="5444770" y="3357232"/>
            <a:ext cx="736200" cy="485100"/>
          </a:xfrm>
          <a:prstGeom prst="straightConnector1">
            <a:avLst/>
          </a:prstGeom>
          <a:noFill/>
          <a:ln w="19050" cap="flat" cmpd="sng">
            <a:solidFill>
              <a:srgbClr val="000000"/>
            </a:solidFill>
            <a:prstDash val="solid"/>
            <a:round/>
            <a:headEnd type="none" w="lg" len="lg"/>
            <a:tailEnd type="triangle" w="lg" len="lg"/>
          </a:ln>
        </p:spPr>
      </p:cxnSp>
      <p:cxnSp>
        <p:nvCxnSpPr>
          <p:cNvPr id="740" name="Shape 740"/>
          <p:cNvCxnSpPr>
            <a:stCxn id="711" idx="0"/>
            <a:endCxn id="731" idx="2"/>
          </p:cNvCxnSpPr>
          <p:nvPr/>
        </p:nvCxnSpPr>
        <p:spPr>
          <a:xfrm rot="10800000" flipH="1">
            <a:off x="5444770" y="3357232"/>
            <a:ext cx="1440600" cy="485100"/>
          </a:xfrm>
          <a:prstGeom prst="straightConnector1">
            <a:avLst/>
          </a:prstGeom>
          <a:noFill/>
          <a:ln w="19050" cap="flat" cmpd="sng">
            <a:solidFill>
              <a:srgbClr val="000000"/>
            </a:solidFill>
            <a:prstDash val="solid"/>
            <a:round/>
            <a:headEnd type="none" w="lg" len="lg"/>
            <a:tailEnd type="triangle" w="lg" len="lg"/>
          </a:ln>
        </p:spPr>
      </p:cxnSp>
      <p:cxnSp>
        <p:nvCxnSpPr>
          <p:cNvPr id="741" name="Shape 741"/>
          <p:cNvCxnSpPr>
            <a:stCxn id="712" idx="0"/>
            <a:endCxn id="731" idx="2"/>
          </p:cNvCxnSpPr>
          <p:nvPr/>
        </p:nvCxnSpPr>
        <p:spPr>
          <a:xfrm rot="10800000" flipH="1">
            <a:off x="6181070" y="3357032"/>
            <a:ext cx="704400" cy="485400"/>
          </a:xfrm>
          <a:prstGeom prst="straightConnector1">
            <a:avLst/>
          </a:prstGeom>
          <a:noFill/>
          <a:ln w="19050" cap="flat" cmpd="sng">
            <a:solidFill>
              <a:srgbClr val="000000"/>
            </a:solidFill>
            <a:prstDash val="solid"/>
            <a:round/>
            <a:headEnd type="none" w="lg" len="lg"/>
            <a:tailEnd type="triangle" w="lg" len="lg"/>
          </a:ln>
        </p:spPr>
      </p:cxnSp>
      <p:sp>
        <p:nvSpPr>
          <p:cNvPr id="742" name="Shape 742"/>
          <p:cNvSpPr txBox="1"/>
          <p:nvPr/>
        </p:nvSpPr>
        <p:spPr>
          <a:xfrm>
            <a:off x="23627" y="2456100"/>
            <a:ext cx="1388100" cy="448200"/>
          </a:xfrm>
          <a:prstGeom prst="rect">
            <a:avLst/>
          </a:prstGeom>
          <a:noFill/>
          <a:ln>
            <a:noFill/>
          </a:ln>
        </p:spPr>
        <p:txBody>
          <a:bodyPr lIns="91425" tIns="91425" rIns="91425" bIns="91425" anchor="t" anchorCtr="0">
            <a:noAutofit/>
          </a:bodyPr>
          <a:lstStyle/>
          <a:p>
            <a:pPr lvl="0" rtl="0">
              <a:spcBef>
                <a:spcPts val="0"/>
              </a:spcBef>
              <a:buNone/>
            </a:pPr>
            <a:r>
              <a:rPr lang="en-GB" sz="1600"/>
              <a:t>feed-forward</a:t>
            </a:r>
          </a:p>
        </p:txBody>
      </p:sp>
      <p:sp>
        <p:nvSpPr>
          <p:cNvPr id="743" name="Shape 743"/>
          <p:cNvSpPr txBox="1"/>
          <p:nvPr/>
        </p:nvSpPr>
        <p:spPr>
          <a:xfrm>
            <a:off x="7437425" y="2359034"/>
            <a:ext cx="1415700" cy="448200"/>
          </a:xfrm>
          <a:prstGeom prst="rect">
            <a:avLst/>
          </a:prstGeom>
          <a:noFill/>
          <a:ln>
            <a:noFill/>
          </a:ln>
        </p:spPr>
        <p:txBody>
          <a:bodyPr lIns="91425" tIns="91425" rIns="91425" bIns="91425" anchor="t" anchorCtr="0">
            <a:noAutofit/>
          </a:bodyPr>
          <a:lstStyle/>
          <a:p>
            <a:pPr lvl="0" algn="ctr" rtl="0">
              <a:spcBef>
                <a:spcPts val="0"/>
              </a:spcBef>
              <a:buNone/>
            </a:pPr>
            <a:r>
              <a:rPr lang="en-GB" sz="1600"/>
              <a:t>attention</a:t>
            </a:r>
          </a:p>
        </p:txBody>
      </p:sp>
      <p:sp>
        <p:nvSpPr>
          <p:cNvPr id="744" name="Shape 744"/>
          <p:cNvSpPr txBox="1"/>
          <p:nvPr/>
        </p:nvSpPr>
        <p:spPr>
          <a:xfrm>
            <a:off x="7462460" y="1785700"/>
            <a:ext cx="1415700" cy="448200"/>
          </a:xfrm>
          <a:prstGeom prst="rect">
            <a:avLst/>
          </a:prstGeom>
          <a:noFill/>
          <a:ln>
            <a:noFill/>
          </a:ln>
        </p:spPr>
        <p:txBody>
          <a:bodyPr lIns="91425" tIns="91425" rIns="91425" bIns="91425" anchor="t" anchorCtr="0">
            <a:noAutofit/>
          </a:bodyPr>
          <a:lstStyle/>
          <a:p>
            <a:pPr lvl="0" algn="ctr" rtl="0">
              <a:spcBef>
                <a:spcPts val="0"/>
              </a:spcBef>
              <a:buNone/>
            </a:pPr>
            <a:r>
              <a:rPr lang="en-GB" sz="1600"/>
              <a:t>feed-forward</a:t>
            </a:r>
          </a:p>
        </p:txBody>
      </p:sp>
      <p:sp>
        <p:nvSpPr>
          <p:cNvPr id="745" name="Shape 745"/>
          <p:cNvSpPr/>
          <p:nvPr/>
        </p:nvSpPr>
        <p:spPr>
          <a:xfrm>
            <a:off x="1508664" y="231665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746" name="Shape 746"/>
          <p:cNvSpPr/>
          <p:nvPr/>
        </p:nvSpPr>
        <p:spPr>
          <a:xfrm>
            <a:off x="2348683" y="2316657"/>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747" name="Shape 747"/>
          <p:cNvSpPr/>
          <p:nvPr/>
        </p:nvSpPr>
        <p:spPr>
          <a:xfrm>
            <a:off x="3237370" y="2316657"/>
            <a:ext cx="378299"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48" name="Shape 748"/>
          <p:cNvCxnSpPr>
            <a:endCxn id="745" idx="2"/>
          </p:cNvCxnSpPr>
          <p:nvPr/>
        </p:nvCxnSpPr>
        <p:spPr>
          <a:xfrm rot="10800000">
            <a:off x="1697814" y="2715057"/>
            <a:ext cx="3300" cy="243900"/>
          </a:xfrm>
          <a:prstGeom prst="straightConnector1">
            <a:avLst/>
          </a:prstGeom>
          <a:noFill/>
          <a:ln w="19050" cap="flat" cmpd="sng">
            <a:solidFill>
              <a:srgbClr val="000000"/>
            </a:solidFill>
            <a:prstDash val="solid"/>
            <a:round/>
            <a:headEnd type="none" w="lg" len="lg"/>
            <a:tailEnd type="triangle" w="lg" len="lg"/>
          </a:ln>
        </p:spPr>
      </p:cxnSp>
      <p:cxnSp>
        <p:nvCxnSpPr>
          <p:cNvPr id="749" name="Shape 749"/>
          <p:cNvCxnSpPr>
            <a:stCxn id="721" idx="0"/>
            <a:endCxn id="746" idx="2"/>
          </p:cNvCxnSpPr>
          <p:nvPr/>
        </p:nvCxnSpPr>
        <p:spPr>
          <a:xfrm rot="10800000">
            <a:off x="2537820" y="2715157"/>
            <a:ext cx="0" cy="243600"/>
          </a:xfrm>
          <a:prstGeom prst="straightConnector1">
            <a:avLst/>
          </a:prstGeom>
          <a:noFill/>
          <a:ln w="19050" cap="flat" cmpd="sng">
            <a:solidFill>
              <a:srgbClr val="000000"/>
            </a:solidFill>
            <a:prstDash val="solid"/>
            <a:round/>
            <a:headEnd type="none" w="lg" len="lg"/>
            <a:tailEnd type="triangle" w="lg" len="lg"/>
          </a:ln>
        </p:spPr>
      </p:cxnSp>
      <p:cxnSp>
        <p:nvCxnSpPr>
          <p:cNvPr id="750" name="Shape 750"/>
          <p:cNvCxnSpPr>
            <a:stCxn id="723" idx="0"/>
            <a:endCxn id="747" idx="2"/>
          </p:cNvCxnSpPr>
          <p:nvPr/>
        </p:nvCxnSpPr>
        <p:spPr>
          <a:xfrm rot="10800000">
            <a:off x="3426520" y="2714957"/>
            <a:ext cx="0" cy="243900"/>
          </a:xfrm>
          <a:prstGeom prst="straightConnector1">
            <a:avLst/>
          </a:prstGeom>
          <a:noFill/>
          <a:ln w="19050" cap="flat" cmpd="sng">
            <a:solidFill>
              <a:srgbClr val="000000"/>
            </a:solidFill>
            <a:prstDash val="solid"/>
            <a:round/>
            <a:headEnd type="none" w="lg" len="lg"/>
            <a:tailEnd type="triangle" w="lg" len="lg"/>
          </a:ln>
        </p:spPr>
      </p:cxnSp>
      <p:sp>
        <p:nvSpPr>
          <p:cNvPr id="751" name="Shape 751"/>
          <p:cNvSpPr txBox="1"/>
          <p:nvPr/>
        </p:nvSpPr>
        <p:spPr>
          <a:xfrm>
            <a:off x="3926582" y="2808540"/>
            <a:ext cx="557700" cy="572700"/>
          </a:xfrm>
          <a:prstGeom prst="rect">
            <a:avLst/>
          </a:prstGeom>
          <a:noFill/>
          <a:ln>
            <a:noFill/>
          </a:ln>
        </p:spPr>
        <p:txBody>
          <a:bodyPr lIns="91425" tIns="91425" rIns="91425" bIns="91425" anchor="t" anchorCtr="0">
            <a:noAutofit/>
          </a:bodyPr>
          <a:lstStyle/>
          <a:p>
            <a:pPr lvl="0">
              <a:spcBef>
                <a:spcPts val="0"/>
              </a:spcBef>
              <a:buNone/>
            </a:pPr>
            <a:r>
              <a:rPr lang="en-GB" sz="1600"/>
              <a:t>x6</a:t>
            </a:r>
          </a:p>
        </p:txBody>
      </p:sp>
      <p:sp>
        <p:nvSpPr>
          <p:cNvPr id="752" name="Shape 752"/>
          <p:cNvSpPr txBox="1"/>
          <p:nvPr/>
        </p:nvSpPr>
        <p:spPr>
          <a:xfrm>
            <a:off x="2348675" y="1773500"/>
            <a:ext cx="557700" cy="398400"/>
          </a:xfrm>
          <a:prstGeom prst="rect">
            <a:avLst/>
          </a:prstGeom>
          <a:noFill/>
          <a:ln>
            <a:noFill/>
          </a:ln>
        </p:spPr>
        <p:txBody>
          <a:bodyPr lIns="91425" tIns="91425" rIns="91425" bIns="91425" anchor="t" anchorCtr="0">
            <a:noAutofit/>
          </a:bodyPr>
          <a:lstStyle/>
          <a:p>
            <a:pPr lvl="0">
              <a:spcBef>
                <a:spcPts val="0"/>
              </a:spcBef>
              <a:buNone/>
            </a:pPr>
            <a:r>
              <a:rPr lang="en-GB" sz="2400"/>
              <a:t>...</a:t>
            </a:r>
          </a:p>
        </p:txBody>
      </p:sp>
      <p:sp>
        <p:nvSpPr>
          <p:cNvPr id="753" name="Shape 753"/>
          <p:cNvSpPr/>
          <p:nvPr/>
        </p:nvSpPr>
        <p:spPr>
          <a:xfrm>
            <a:off x="3772650" y="2288100"/>
            <a:ext cx="170700" cy="1472700"/>
          </a:xfrm>
          <a:prstGeom prst="rightBrace">
            <a:avLst>
              <a:gd name="adj1" fmla="val 8333"/>
              <a:gd name="adj2" fmla="val 50000"/>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9" name="Shape 689"/>
          <p:cNvSpPr/>
          <p:nvPr/>
        </p:nvSpPr>
        <p:spPr>
          <a:xfrm>
            <a:off x="1498564" y="134574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96" name="Shape 696"/>
          <p:cNvSpPr/>
          <p:nvPr/>
        </p:nvSpPr>
        <p:spPr>
          <a:xfrm>
            <a:off x="2338583" y="1345745"/>
            <a:ext cx="378300"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700" name="Shape 700"/>
          <p:cNvSpPr/>
          <p:nvPr/>
        </p:nvSpPr>
        <p:spPr>
          <a:xfrm>
            <a:off x="3227270" y="1345745"/>
            <a:ext cx="378299" cy="398400"/>
          </a:xfrm>
          <a:prstGeom prst="rect">
            <a:avLst/>
          </a:prstGeom>
          <a:solidFill>
            <a:srgbClr val="3C78D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54" name="Shape 754"/>
          <p:cNvCxnSpPr>
            <a:endCxn id="689" idx="2"/>
          </p:cNvCxnSpPr>
          <p:nvPr/>
        </p:nvCxnSpPr>
        <p:spPr>
          <a:xfrm rot="10800000">
            <a:off x="1687714" y="1744145"/>
            <a:ext cx="3300" cy="243900"/>
          </a:xfrm>
          <a:prstGeom prst="straightConnector1">
            <a:avLst/>
          </a:prstGeom>
          <a:noFill/>
          <a:ln w="19050" cap="flat" cmpd="sng">
            <a:solidFill>
              <a:srgbClr val="000000"/>
            </a:solidFill>
            <a:prstDash val="solid"/>
            <a:round/>
            <a:headEnd type="none" w="lg" len="lg"/>
            <a:tailEnd type="triangle" w="lg" len="lg"/>
          </a:ln>
        </p:spPr>
      </p:cxnSp>
      <p:cxnSp>
        <p:nvCxnSpPr>
          <p:cNvPr id="755" name="Shape 755"/>
          <p:cNvCxnSpPr>
            <a:endCxn id="696" idx="2"/>
          </p:cNvCxnSpPr>
          <p:nvPr/>
        </p:nvCxnSpPr>
        <p:spPr>
          <a:xfrm rot="10800000">
            <a:off x="2527733" y="1744145"/>
            <a:ext cx="0" cy="243600"/>
          </a:xfrm>
          <a:prstGeom prst="straightConnector1">
            <a:avLst/>
          </a:prstGeom>
          <a:noFill/>
          <a:ln w="19050" cap="flat" cmpd="sng">
            <a:solidFill>
              <a:srgbClr val="000000"/>
            </a:solidFill>
            <a:prstDash val="solid"/>
            <a:round/>
            <a:headEnd type="none" w="lg" len="lg"/>
            <a:tailEnd type="triangle" w="lg" len="lg"/>
          </a:ln>
        </p:spPr>
      </p:cxnSp>
      <p:cxnSp>
        <p:nvCxnSpPr>
          <p:cNvPr id="756" name="Shape 756"/>
          <p:cNvCxnSpPr>
            <a:endCxn id="700" idx="2"/>
          </p:cNvCxnSpPr>
          <p:nvPr/>
        </p:nvCxnSpPr>
        <p:spPr>
          <a:xfrm rot="10800000">
            <a:off x="3416420" y="1744145"/>
            <a:ext cx="0" cy="243900"/>
          </a:xfrm>
          <a:prstGeom prst="straightConnector1">
            <a:avLst/>
          </a:prstGeom>
          <a:noFill/>
          <a:ln w="19050" cap="flat" cmpd="sng">
            <a:solidFill>
              <a:srgbClr val="000000"/>
            </a:solidFill>
            <a:prstDash val="solid"/>
            <a:round/>
            <a:headEnd type="none" w="lg" len="lg"/>
            <a:tailEnd type="triangle" w="lg" len="lg"/>
          </a:ln>
        </p:spPr>
      </p:cxnSp>
      <p:sp>
        <p:nvSpPr>
          <p:cNvPr id="757" name="Shape 757"/>
          <p:cNvSpPr txBox="1"/>
          <p:nvPr/>
        </p:nvSpPr>
        <p:spPr>
          <a:xfrm>
            <a:off x="-52575" y="1320850"/>
            <a:ext cx="1551300" cy="448200"/>
          </a:xfrm>
          <a:prstGeom prst="rect">
            <a:avLst/>
          </a:prstGeom>
          <a:noFill/>
          <a:ln>
            <a:noFill/>
          </a:ln>
        </p:spPr>
        <p:txBody>
          <a:bodyPr lIns="91425" tIns="91425" rIns="91425" bIns="91425" anchor="t" anchorCtr="0">
            <a:noAutofit/>
          </a:bodyPr>
          <a:lstStyle/>
          <a:p>
            <a:pPr lvl="0" rtl="0">
              <a:spcBef>
                <a:spcPts val="0"/>
              </a:spcBef>
              <a:buNone/>
            </a:pPr>
            <a:r>
              <a:rPr lang="en-GB" sz="1600"/>
              <a:t>encoder output</a:t>
            </a:r>
          </a:p>
        </p:txBody>
      </p:sp>
      <p:sp>
        <p:nvSpPr>
          <p:cNvPr id="690" name="Shape 690"/>
          <p:cNvSpPr/>
          <p:nvPr/>
        </p:nvSpPr>
        <p:spPr>
          <a:xfrm>
            <a:off x="5255583" y="2307732"/>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92" name="Shape 692"/>
          <p:cNvSpPr/>
          <p:nvPr/>
        </p:nvSpPr>
        <p:spPr>
          <a:xfrm>
            <a:off x="5991883" y="2307832"/>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58" name="Shape 758"/>
          <p:cNvCxnSpPr>
            <a:stCxn id="726" idx="0"/>
            <a:endCxn id="690" idx="2"/>
          </p:cNvCxnSpPr>
          <p:nvPr/>
        </p:nvCxnSpPr>
        <p:spPr>
          <a:xfrm rot="10800000">
            <a:off x="5444770" y="2706157"/>
            <a:ext cx="0" cy="252600"/>
          </a:xfrm>
          <a:prstGeom prst="straightConnector1">
            <a:avLst/>
          </a:prstGeom>
          <a:noFill/>
          <a:ln w="19050" cap="flat" cmpd="sng">
            <a:solidFill>
              <a:srgbClr val="999999"/>
            </a:solidFill>
            <a:prstDash val="solid"/>
            <a:round/>
            <a:headEnd type="none" w="lg" len="lg"/>
            <a:tailEnd type="triangle" w="lg" len="lg"/>
          </a:ln>
        </p:spPr>
      </p:cxnSp>
      <p:cxnSp>
        <p:nvCxnSpPr>
          <p:cNvPr id="759" name="Shape 759"/>
          <p:cNvCxnSpPr>
            <a:stCxn id="727" idx="0"/>
            <a:endCxn id="692" idx="2"/>
          </p:cNvCxnSpPr>
          <p:nvPr/>
        </p:nvCxnSpPr>
        <p:spPr>
          <a:xfrm rot="10800000">
            <a:off x="6181070" y="2706257"/>
            <a:ext cx="0" cy="252600"/>
          </a:xfrm>
          <a:prstGeom prst="straightConnector1">
            <a:avLst/>
          </a:prstGeom>
          <a:noFill/>
          <a:ln w="19050" cap="flat" cmpd="sng">
            <a:solidFill>
              <a:srgbClr val="999999"/>
            </a:solidFill>
            <a:prstDash val="solid"/>
            <a:round/>
            <a:headEnd type="none" w="lg" len="lg"/>
            <a:tailEnd type="triangle" w="lg" len="lg"/>
          </a:ln>
        </p:spPr>
      </p:cxnSp>
      <p:sp>
        <p:nvSpPr>
          <p:cNvPr id="694" name="Shape 694"/>
          <p:cNvSpPr/>
          <p:nvPr/>
        </p:nvSpPr>
        <p:spPr>
          <a:xfrm>
            <a:off x="6696265" y="2307725"/>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60" name="Shape 760"/>
          <p:cNvCxnSpPr>
            <a:stCxn id="731" idx="0"/>
            <a:endCxn id="694" idx="2"/>
          </p:cNvCxnSpPr>
          <p:nvPr/>
        </p:nvCxnSpPr>
        <p:spPr>
          <a:xfrm rot="10800000">
            <a:off x="6885453" y="2706150"/>
            <a:ext cx="0" cy="252600"/>
          </a:xfrm>
          <a:prstGeom prst="straightConnector1">
            <a:avLst/>
          </a:prstGeom>
          <a:noFill/>
          <a:ln w="19050" cap="flat" cmpd="sng">
            <a:solidFill>
              <a:srgbClr val="999999"/>
            </a:solidFill>
            <a:prstDash val="solid"/>
            <a:round/>
            <a:headEnd type="none" w="lg" len="lg"/>
            <a:tailEnd type="triangle" w="lg" len="lg"/>
          </a:ln>
        </p:spPr>
      </p:cxnSp>
      <p:sp>
        <p:nvSpPr>
          <p:cNvPr id="761" name="Shape 761"/>
          <p:cNvSpPr/>
          <p:nvPr/>
        </p:nvSpPr>
        <p:spPr>
          <a:xfrm>
            <a:off x="5255583" y="1680782"/>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762" name="Shape 762"/>
          <p:cNvSpPr/>
          <p:nvPr/>
        </p:nvSpPr>
        <p:spPr>
          <a:xfrm>
            <a:off x="5991883" y="1680882"/>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763" name="Shape 763"/>
          <p:cNvSpPr/>
          <p:nvPr/>
        </p:nvSpPr>
        <p:spPr>
          <a:xfrm>
            <a:off x="6696265" y="1680775"/>
            <a:ext cx="378300" cy="398400"/>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64" name="Shape 764"/>
          <p:cNvCxnSpPr>
            <a:stCxn id="690" idx="0"/>
            <a:endCxn id="761" idx="2"/>
          </p:cNvCxnSpPr>
          <p:nvPr/>
        </p:nvCxnSpPr>
        <p:spPr>
          <a:xfrm rot="10800000">
            <a:off x="5444733" y="2079132"/>
            <a:ext cx="0" cy="228600"/>
          </a:xfrm>
          <a:prstGeom prst="straightConnector1">
            <a:avLst/>
          </a:prstGeom>
          <a:noFill/>
          <a:ln w="19050" cap="flat" cmpd="sng">
            <a:solidFill>
              <a:srgbClr val="000000"/>
            </a:solidFill>
            <a:prstDash val="solid"/>
            <a:round/>
            <a:headEnd type="none" w="lg" len="lg"/>
            <a:tailEnd type="triangle" w="lg" len="lg"/>
          </a:ln>
        </p:spPr>
      </p:cxnSp>
      <p:cxnSp>
        <p:nvCxnSpPr>
          <p:cNvPr id="765" name="Shape 765"/>
          <p:cNvCxnSpPr>
            <a:stCxn id="692" idx="0"/>
            <a:endCxn id="762" idx="2"/>
          </p:cNvCxnSpPr>
          <p:nvPr/>
        </p:nvCxnSpPr>
        <p:spPr>
          <a:xfrm rot="10800000">
            <a:off x="6181033" y="2079232"/>
            <a:ext cx="0" cy="228600"/>
          </a:xfrm>
          <a:prstGeom prst="straightConnector1">
            <a:avLst/>
          </a:prstGeom>
          <a:noFill/>
          <a:ln w="19050" cap="flat" cmpd="sng">
            <a:solidFill>
              <a:srgbClr val="000000"/>
            </a:solidFill>
            <a:prstDash val="solid"/>
            <a:round/>
            <a:headEnd type="none" w="lg" len="lg"/>
            <a:tailEnd type="triangle" w="lg" len="lg"/>
          </a:ln>
        </p:spPr>
      </p:cxnSp>
      <p:cxnSp>
        <p:nvCxnSpPr>
          <p:cNvPr id="766" name="Shape 766"/>
          <p:cNvCxnSpPr>
            <a:stCxn id="694" idx="0"/>
            <a:endCxn id="763" idx="2"/>
          </p:cNvCxnSpPr>
          <p:nvPr/>
        </p:nvCxnSpPr>
        <p:spPr>
          <a:xfrm rot="10800000">
            <a:off x="6885415" y="2079125"/>
            <a:ext cx="0" cy="228600"/>
          </a:xfrm>
          <a:prstGeom prst="straightConnector1">
            <a:avLst/>
          </a:prstGeom>
          <a:noFill/>
          <a:ln w="19050" cap="flat" cmpd="sng">
            <a:solidFill>
              <a:srgbClr val="000000"/>
            </a:solidFill>
            <a:prstDash val="solid"/>
            <a:round/>
            <a:headEnd type="none" w="lg" len="lg"/>
            <a:tailEnd type="triangle" w="lg" len="lg"/>
          </a:ln>
        </p:spPr>
      </p:cxnSp>
      <p:sp>
        <p:nvSpPr>
          <p:cNvPr id="767" name="Shape 767"/>
          <p:cNvSpPr txBox="1"/>
          <p:nvPr/>
        </p:nvSpPr>
        <p:spPr>
          <a:xfrm>
            <a:off x="5978425" y="1164862"/>
            <a:ext cx="557700" cy="398400"/>
          </a:xfrm>
          <a:prstGeom prst="rect">
            <a:avLst/>
          </a:prstGeom>
          <a:noFill/>
          <a:ln>
            <a:noFill/>
          </a:ln>
        </p:spPr>
        <p:txBody>
          <a:bodyPr lIns="91425" tIns="91425" rIns="91425" bIns="91425" anchor="t" anchorCtr="0">
            <a:noAutofit/>
          </a:bodyPr>
          <a:lstStyle/>
          <a:p>
            <a:pPr lvl="0" rtl="0">
              <a:spcBef>
                <a:spcPts val="0"/>
              </a:spcBef>
              <a:buNone/>
            </a:pPr>
            <a:r>
              <a:rPr lang="en-GB" sz="2400"/>
              <a:t>...</a:t>
            </a:r>
          </a:p>
        </p:txBody>
      </p:sp>
      <p:cxnSp>
        <p:nvCxnSpPr>
          <p:cNvPr id="768" name="Shape 768"/>
          <p:cNvCxnSpPr/>
          <p:nvPr/>
        </p:nvCxnSpPr>
        <p:spPr>
          <a:xfrm rot="10800000">
            <a:off x="5457095" y="838184"/>
            <a:ext cx="0" cy="298800"/>
          </a:xfrm>
          <a:prstGeom prst="straightConnector1">
            <a:avLst/>
          </a:prstGeom>
          <a:noFill/>
          <a:ln w="9525" cap="flat" cmpd="sng">
            <a:solidFill>
              <a:srgbClr val="000000"/>
            </a:solidFill>
            <a:prstDash val="solid"/>
            <a:round/>
            <a:headEnd type="none" w="lg" len="lg"/>
            <a:tailEnd type="triangle" w="lg" len="lg"/>
          </a:ln>
        </p:spPr>
      </p:cxnSp>
      <p:cxnSp>
        <p:nvCxnSpPr>
          <p:cNvPr id="769" name="Shape 769"/>
          <p:cNvCxnSpPr/>
          <p:nvPr/>
        </p:nvCxnSpPr>
        <p:spPr>
          <a:xfrm rot="10800000">
            <a:off x="6181082" y="820918"/>
            <a:ext cx="0" cy="298800"/>
          </a:xfrm>
          <a:prstGeom prst="straightConnector1">
            <a:avLst/>
          </a:prstGeom>
          <a:noFill/>
          <a:ln w="9525" cap="flat" cmpd="sng">
            <a:solidFill>
              <a:srgbClr val="000000"/>
            </a:solidFill>
            <a:prstDash val="solid"/>
            <a:round/>
            <a:headEnd type="none" w="lg" len="lg"/>
            <a:tailEnd type="triangle" w="lg" len="lg"/>
          </a:ln>
        </p:spPr>
      </p:cxnSp>
      <p:pic>
        <p:nvPicPr>
          <p:cNvPr id="770" name="Shape 770"/>
          <p:cNvPicPr preferRelativeResize="0"/>
          <p:nvPr/>
        </p:nvPicPr>
        <p:blipFill>
          <a:blip r:embed="rId3">
            <a:alphaModFix/>
          </a:blip>
          <a:stretch>
            <a:fillRect/>
          </a:stretch>
        </p:blipFill>
        <p:spPr>
          <a:xfrm>
            <a:off x="5167648" y="1148624"/>
            <a:ext cx="606950" cy="215950"/>
          </a:xfrm>
          <a:prstGeom prst="rect">
            <a:avLst/>
          </a:prstGeom>
          <a:noFill/>
          <a:ln>
            <a:noFill/>
          </a:ln>
        </p:spPr>
      </p:pic>
      <p:pic>
        <p:nvPicPr>
          <p:cNvPr id="771" name="Shape 771"/>
          <p:cNvPicPr preferRelativeResize="0"/>
          <p:nvPr/>
        </p:nvPicPr>
        <p:blipFill>
          <a:blip r:embed="rId4">
            <a:alphaModFix/>
          </a:blip>
          <a:stretch>
            <a:fillRect/>
          </a:stretch>
        </p:blipFill>
        <p:spPr>
          <a:xfrm>
            <a:off x="5815974" y="1145239"/>
            <a:ext cx="819574" cy="203497"/>
          </a:xfrm>
          <a:prstGeom prst="rect">
            <a:avLst/>
          </a:prstGeom>
          <a:noFill/>
          <a:ln>
            <a:noFill/>
          </a:ln>
        </p:spPr>
      </p:pic>
      <p:sp>
        <p:nvSpPr>
          <p:cNvPr id="772" name="Shape 772"/>
          <p:cNvSpPr txBox="1"/>
          <p:nvPr/>
        </p:nvSpPr>
        <p:spPr>
          <a:xfrm>
            <a:off x="7228457" y="2483674"/>
            <a:ext cx="557700" cy="572700"/>
          </a:xfrm>
          <a:prstGeom prst="rect">
            <a:avLst/>
          </a:prstGeom>
          <a:noFill/>
          <a:ln>
            <a:noFill/>
          </a:ln>
        </p:spPr>
        <p:txBody>
          <a:bodyPr lIns="91425" tIns="91425" rIns="91425" bIns="91425" anchor="t" anchorCtr="0">
            <a:noAutofit/>
          </a:bodyPr>
          <a:lstStyle/>
          <a:p>
            <a:pPr lvl="0" rtl="0">
              <a:spcBef>
                <a:spcPts val="0"/>
              </a:spcBef>
              <a:buNone/>
            </a:pPr>
            <a:r>
              <a:rPr lang="en-GB" sz="1600"/>
              <a:t>x6</a:t>
            </a:r>
          </a:p>
        </p:txBody>
      </p:sp>
      <p:sp>
        <p:nvSpPr>
          <p:cNvPr id="773" name="Shape 773"/>
          <p:cNvSpPr/>
          <p:nvPr/>
        </p:nvSpPr>
        <p:spPr>
          <a:xfrm>
            <a:off x="7074525" y="1647782"/>
            <a:ext cx="170700" cy="2112900"/>
          </a:xfrm>
          <a:prstGeom prst="rightBrace">
            <a:avLst>
              <a:gd name="adj1" fmla="val 8333"/>
              <a:gd name="adj2" fmla="val 50000"/>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74" name="Shape 774"/>
          <p:cNvPicPr preferRelativeResize="0"/>
          <p:nvPr/>
        </p:nvPicPr>
        <p:blipFill>
          <a:blip r:embed="rId5">
            <a:alphaModFix/>
          </a:blip>
          <a:stretch>
            <a:fillRect/>
          </a:stretch>
        </p:blipFill>
        <p:spPr>
          <a:xfrm>
            <a:off x="6696300" y="1158374"/>
            <a:ext cx="968562" cy="184725"/>
          </a:xfrm>
          <a:prstGeom prst="rect">
            <a:avLst/>
          </a:prstGeom>
          <a:noFill/>
          <a:ln>
            <a:noFill/>
          </a:ln>
        </p:spPr>
      </p:pic>
      <p:cxnSp>
        <p:nvCxnSpPr>
          <p:cNvPr id="775" name="Shape 775"/>
          <p:cNvCxnSpPr/>
          <p:nvPr/>
        </p:nvCxnSpPr>
        <p:spPr>
          <a:xfrm rot="10800000">
            <a:off x="6914593" y="828506"/>
            <a:ext cx="0" cy="298800"/>
          </a:xfrm>
          <a:prstGeom prst="straightConnector1">
            <a:avLst/>
          </a:prstGeom>
          <a:noFill/>
          <a:ln w="9525" cap="flat" cmpd="sng">
            <a:solidFill>
              <a:srgbClr val="000000"/>
            </a:solidFill>
            <a:prstDash val="solid"/>
            <a:round/>
            <a:headEnd type="none" w="lg" len="lg"/>
            <a:tailEnd type="triangle" w="lg" len="lg"/>
          </a:ln>
        </p:spPr>
      </p:cxnSp>
      <p:cxnSp>
        <p:nvCxnSpPr>
          <p:cNvPr id="776" name="Shape 776"/>
          <p:cNvCxnSpPr>
            <a:stCxn id="777" idx="0"/>
            <a:endCxn id="712" idx="2"/>
          </p:cNvCxnSpPr>
          <p:nvPr/>
        </p:nvCxnSpPr>
        <p:spPr>
          <a:xfrm rot="-5400000" flipH="1">
            <a:off x="4024425" y="2084175"/>
            <a:ext cx="3631500" cy="681600"/>
          </a:xfrm>
          <a:prstGeom prst="curvedConnector5">
            <a:avLst>
              <a:gd name="adj1" fmla="val -5779"/>
              <a:gd name="adj2" fmla="val 47986"/>
              <a:gd name="adj3" fmla="val 106177"/>
            </a:avLst>
          </a:prstGeom>
          <a:noFill/>
          <a:ln w="9525" cap="flat" cmpd="sng">
            <a:solidFill>
              <a:srgbClr val="000000"/>
            </a:solidFill>
            <a:prstDash val="solid"/>
            <a:round/>
            <a:headEnd type="none" w="lg" len="lg"/>
            <a:tailEnd type="triangle" w="lg" len="lg"/>
          </a:ln>
        </p:spPr>
      </p:cxnSp>
      <p:cxnSp>
        <p:nvCxnSpPr>
          <p:cNvPr id="778" name="Shape 778"/>
          <p:cNvCxnSpPr>
            <a:stCxn id="779" idx="0"/>
            <a:endCxn id="730" idx="2"/>
          </p:cNvCxnSpPr>
          <p:nvPr/>
        </p:nvCxnSpPr>
        <p:spPr>
          <a:xfrm rot="-5400000" flipH="1">
            <a:off x="4710999" y="2066051"/>
            <a:ext cx="3650700" cy="698400"/>
          </a:xfrm>
          <a:prstGeom prst="curvedConnector5">
            <a:avLst>
              <a:gd name="adj1" fmla="val -3466"/>
              <a:gd name="adj2" fmla="val 46141"/>
              <a:gd name="adj3" fmla="val 106527"/>
            </a:avLst>
          </a:prstGeom>
          <a:noFill/>
          <a:ln w="9525" cap="flat" cmpd="sng">
            <a:solidFill>
              <a:srgbClr val="000000"/>
            </a:solidFill>
            <a:prstDash val="solid"/>
            <a:round/>
            <a:headEnd type="none" w="lg" len="lg"/>
            <a:tailEnd type="triangle" w="lg" len="lg"/>
          </a:ln>
        </p:spPr>
      </p:cxnSp>
      <p:sp>
        <p:nvSpPr>
          <p:cNvPr id="777" name="Shape 777"/>
          <p:cNvSpPr txBox="1"/>
          <p:nvPr/>
        </p:nvSpPr>
        <p:spPr>
          <a:xfrm>
            <a:off x="5082825" y="609225"/>
            <a:ext cx="833100" cy="223200"/>
          </a:xfrm>
          <a:prstGeom prst="rect">
            <a:avLst/>
          </a:prstGeom>
          <a:noFill/>
          <a:ln>
            <a:noFill/>
          </a:ln>
        </p:spPr>
        <p:txBody>
          <a:bodyPr lIns="91425" tIns="91425" rIns="91425" bIns="91425" anchor="ctr" anchorCtr="0">
            <a:noAutofit/>
          </a:bodyPr>
          <a:lstStyle/>
          <a:p>
            <a:pPr lvl="0" algn="ctr" rtl="0">
              <a:lnSpc>
                <a:spcPct val="100000"/>
              </a:lnSpc>
              <a:spcBef>
                <a:spcPts val="0"/>
              </a:spcBef>
              <a:spcAft>
                <a:spcPts val="0"/>
              </a:spcAft>
              <a:buNone/>
            </a:pPr>
            <a:r>
              <a:rPr lang="en-GB">
                <a:solidFill>
                  <a:schemeClr val="dk1"/>
                </a:solidFill>
              </a:rPr>
              <a:t>meeting</a:t>
            </a:r>
          </a:p>
        </p:txBody>
      </p:sp>
      <p:sp>
        <p:nvSpPr>
          <p:cNvPr id="779" name="Shape 779"/>
          <p:cNvSpPr txBox="1"/>
          <p:nvPr/>
        </p:nvSpPr>
        <p:spPr>
          <a:xfrm>
            <a:off x="5770599" y="589901"/>
            <a:ext cx="833100" cy="223200"/>
          </a:xfrm>
          <a:prstGeom prst="rect">
            <a:avLst/>
          </a:prstGeom>
          <a:noFill/>
          <a:ln>
            <a:noFill/>
          </a:ln>
        </p:spPr>
        <p:txBody>
          <a:bodyPr lIns="91425" tIns="91425" rIns="91425" bIns="91425" anchor="ctr" anchorCtr="0">
            <a:noAutofit/>
          </a:bodyPr>
          <a:lstStyle/>
          <a:p>
            <a:pPr lvl="0" algn="ctr" rtl="0">
              <a:lnSpc>
                <a:spcPct val="100000"/>
              </a:lnSpc>
              <a:spcBef>
                <a:spcPts val="0"/>
              </a:spcBef>
              <a:spcAft>
                <a:spcPts val="0"/>
              </a:spcAft>
              <a:buNone/>
            </a:pPr>
            <a:r>
              <a:rPr lang="en-GB">
                <a:solidFill>
                  <a:schemeClr val="dk1"/>
                </a:solidFill>
              </a:rPr>
              <a:t>a</a:t>
            </a:r>
          </a:p>
        </p:txBody>
      </p:sp>
      <p:sp>
        <p:nvSpPr>
          <p:cNvPr id="780" name="Shape 780"/>
          <p:cNvSpPr txBox="1"/>
          <p:nvPr/>
        </p:nvSpPr>
        <p:spPr>
          <a:xfrm>
            <a:off x="6504150" y="597500"/>
            <a:ext cx="917100" cy="223200"/>
          </a:xfrm>
          <a:prstGeom prst="rect">
            <a:avLst/>
          </a:prstGeom>
          <a:noFill/>
          <a:ln>
            <a:noFill/>
          </a:ln>
        </p:spPr>
        <p:txBody>
          <a:bodyPr lIns="91425" tIns="91425" rIns="91425" bIns="91425" anchor="ctr" anchorCtr="0">
            <a:noAutofit/>
          </a:bodyPr>
          <a:lstStyle/>
          <a:p>
            <a:pPr lvl="0" algn="ctr" rtl="0">
              <a:lnSpc>
                <a:spcPct val="100000"/>
              </a:lnSpc>
              <a:spcBef>
                <a:spcPts val="0"/>
              </a:spcBef>
              <a:spcAft>
                <a:spcPts val="0"/>
              </a:spcAft>
              <a:buNone/>
            </a:pPr>
            <a:r>
              <a:rPr lang="en-GB">
                <a:solidFill>
                  <a:schemeClr val="dk1"/>
                </a:solidFill>
              </a:rPr>
              <a:t>comrade</a:t>
            </a:r>
          </a:p>
        </p:txBody>
      </p:sp>
      <p:sp>
        <p:nvSpPr>
          <p:cNvPr id="781" name="Shape 781"/>
          <p:cNvSpPr txBox="1"/>
          <p:nvPr/>
        </p:nvSpPr>
        <p:spPr>
          <a:xfrm>
            <a:off x="5033575" y="4369571"/>
            <a:ext cx="822300" cy="341400"/>
          </a:xfrm>
          <a:prstGeom prst="rect">
            <a:avLst/>
          </a:prstGeom>
          <a:noFill/>
          <a:ln>
            <a:noFill/>
          </a:ln>
        </p:spPr>
        <p:txBody>
          <a:bodyPr lIns="91425" tIns="91425" rIns="91425" bIns="91425" anchor="t" anchorCtr="0">
            <a:noAutofit/>
          </a:bodyPr>
          <a:lstStyle/>
          <a:p>
            <a:pPr lvl="0" algn="ctr">
              <a:spcBef>
                <a:spcPts val="0"/>
              </a:spcBef>
              <a:buNone/>
            </a:pPr>
            <a:r>
              <a:rPr lang="en-GB"/>
              <a:t>&lt;start&gt;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Outline</a:t>
            </a:r>
          </a:p>
        </p:txBody>
      </p:sp>
      <p:sp>
        <p:nvSpPr>
          <p:cNvPr id="76" name="Shape 76"/>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b="1"/>
              <a:t>Attention as a latent variable model</a:t>
            </a:r>
          </a:p>
          <a:p>
            <a:pPr marL="457200" lvl="0" indent="-228600" rtl="0">
              <a:spcBef>
                <a:spcPts val="0"/>
              </a:spcBef>
              <a:buChar char="●"/>
            </a:pPr>
            <a:r>
              <a:rPr lang="en-GB"/>
              <a:t>Hard &amp; soft attention for image captioning</a:t>
            </a:r>
          </a:p>
          <a:p>
            <a:pPr marL="914400" lvl="1" indent="-228600" rtl="0">
              <a:spcBef>
                <a:spcPts val="0"/>
              </a:spcBef>
              <a:buChar char="○"/>
            </a:pPr>
            <a:r>
              <a:rPr lang="en-GB"/>
              <a:t>Training hard attention: REINFORCE, improved methods</a:t>
            </a:r>
          </a:p>
          <a:p>
            <a:pPr marL="914400" lvl="1" indent="-228600" rtl="0">
              <a:spcBef>
                <a:spcPts val="0"/>
              </a:spcBef>
              <a:buChar char="○"/>
            </a:pPr>
            <a:r>
              <a:rPr lang="en-GB"/>
              <a:t>Soft attention for image captioning</a:t>
            </a:r>
          </a:p>
          <a:p>
            <a:pPr marL="457200" lvl="0" indent="-228600" rtl="0">
              <a:spcBef>
                <a:spcPts val="0"/>
              </a:spcBef>
              <a:buChar char="●"/>
            </a:pPr>
            <a:r>
              <a:rPr lang="en-GB"/>
              <a:t>Soft attention for neural machine translation</a:t>
            </a:r>
          </a:p>
          <a:p>
            <a:pPr marL="914400" lvl="1" indent="-228600" rtl="0">
              <a:spcBef>
                <a:spcPts val="0"/>
              </a:spcBef>
              <a:buChar char="○"/>
            </a:pPr>
            <a:r>
              <a:rPr lang="en-GB"/>
              <a:t>With LSTMs</a:t>
            </a:r>
          </a:p>
          <a:p>
            <a:pPr marL="914400" lvl="1" indent="-228600" rtl="0">
              <a:spcBef>
                <a:spcPts val="0"/>
              </a:spcBef>
              <a:buChar char="○"/>
            </a:pPr>
            <a:r>
              <a:rPr lang="en-GB"/>
              <a:t>Or without! Attention Is All You Need!</a:t>
            </a:r>
          </a:p>
          <a:p>
            <a:pPr marL="457200" lvl="0" indent="-228600" rtl="0">
              <a:spcBef>
                <a:spcPts val="0"/>
              </a:spcBef>
              <a:buChar char="●"/>
            </a:pPr>
            <a:r>
              <a:rPr lang="en-GB"/>
              <a:t>Soft attention for image classification</a:t>
            </a:r>
          </a:p>
          <a:p>
            <a:pPr marL="914400" lvl="1" indent="-228600" rtl="0">
              <a:spcBef>
                <a:spcPts val="0"/>
              </a:spcBef>
              <a:buChar char="○"/>
            </a:pPr>
            <a:r>
              <a:rPr lang="en-GB"/>
              <a:t>Spatial Transformer Networks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Shape 786"/>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What do the self-attention heads look at?</a:t>
            </a:r>
          </a:p>
        </p:txBody>
      </p:sp>
      <p:pic>
        <p:nvPicPr>
          <p:cNvPr id="787" name="Shape 787"/>
          <p:cNvPicPr preferRelativeResize="0"/>
          <p:nvPr/>
        </p:nvPicPr>
        <p:blipFill>
          <a:blip r:embed="rId3">
            <a:alphaModFix/>
          </a:blip>
          <a:stretch>
            <a:fillRect/>
          </a:stretch>
        </p:blipFill>
        <p:spPr>
          <a:xfrm>
            <a:off x="5507849" y="1441425"/>
            <a:ext cx="3185200" cy="3135749"/>
          </a:xfrm>
          <a:prstGeom prst="rect">
            <a:avLst/>
          </a:prstGeom>
          <a:noFill/>
          <a:ln>
            <a:noFill/>
          </a:ln>
        </p:spPr>
      </p:pic>
      <p:sp>
        <p:nvSpPr>
          <p:cNvPr id="788" name="Shape 788"/>
          <p:cNvSpPr txBox="1"/>
          <p:nvPr/>
        </p:nvSpPr>
        <p:spPr>
          <a:xfrm>
            <a:off x="1482937" y="1151550"/>
            <a:ext cx="1611300" cy="298800"/>
          </a:xfrm>
          <a:prstGeom prst="rect">
            <a:avLst/>
          </a:prstGeom>
          <a:noFill/>
          <a:ln>
            <a:noFill/>
          </a:ln>
        </p:spPr>
        <p:txBody>
          <a:bodyPr lIns="91425" tIns="91425" rIns="91425" bIns="91425" anchor="t" anchorCtr="0">
            <a:noAutofit/>
          </a:bodyPr>
          <a:lstStyle/>
          <a:p>
            <a:pPr lvl="0" algn="ctr">
              <a:spcBef>
                <a:spcPts val="0"/>
              </a:spcBef>
              <a:buNone/>
            </a:pPr>
            <a:r>
              <a:rPr lang="en-GB"/>
              <a:t>weights</a:t>
            </a:r>
          </a:p>
        </p:txBody>
      </p:sp>
      <p:sp>
        <p:nvSpPr>
          <p:cNvPr id="789" name="Shape 789"/>
          <p:cNvSpPr txBox="1"/>
          <p:nvPr/>
        </p:nvSpPr>
        <p:spPr>
          <a:xfrm>
            <a:off x="6294787" y="1147100"/>
            <a:ext cx="1611300" cy="298800"/>
          </a:xfrm>
          <a:prstGeom prst="rect">
            <a:avLst/>
          </a:prstGeom>
          <a:noFill/>
          <a:ln>
            <a:noFill/>
          </a:ln>
        </p:spPr>
        <p:txBody>
          <a:bodyPr lIns="91425" tIns="91425" rIns="91425" bIns="91425" anchor="t" anchorCtr="0">
            <a:noAutofit/>
          </a:bodyPr>
          <a:lstStyle/>
          <a:p>
            <a:pPr lvl="0" algn="ctr" rtl="0">
              <a:spcBef>
                <a:spcPts val="0"/>
              </a:spcBef>
              <a:buNone/>
            </a:pPr>
            <a:r>
              <a:rPr lang="en-GB"/>
              <a:t>weights</a:t>
            </a:r>
          </a:p>
        </p:txBody>
      </p:sp>
      <p:pic>
        <p:nvPicPr>
          <p:cNvPr id="790" name="Shape 790"/>
          <p:cNvPicPr preferRelativeResize="0"/>
          <p:nvPr/>
        </p:nvPicPr>
        <p:blipFill>
          <a:blip r:embed="rId4">
            <a:alphaModFix/>
          </a:blip>
          <a:stretch>
            <a:fillRect/>
          </a:stretch>
        </p:blipFill>
        <p:spPr>
          <a:xfrm>
            <a:off x="695999" y="1450350"/>
            <a:ext cx="3185200" cy="3126817"/>
          </a:xfrm>
          <a:prstGeom prst="rect">
            <a:avLst/>
          </a:prstGeom>
          <a:noFill/>
          <a:ln>
            <a:noFill/>
          </a:ln>
        </p:spPr>
      </p:pic>
      <p:sp>
        <p:nvSpPr>
          <p:cNvPr id="791" name="Shape 791"/>
          <p:cNvSpPr txBox="1"/>
          <p:nvPr/>
        </p:nvSpPr>
        <p:spPr>
          <a:xfrm>
            <a:off x="781375" y="1151550"/>
            <a:ext cx="747000" cy="298800"/>
          </a:xfrm>
          <a:prstGeom prst="rect">
            <a:avLst/>
          </a:prstGeom>
          <a:noFill/>
          <a:ln>
            <a:noFill/>
          </a:ln>
        </p:spPr>
        <p:txBody>
          <a:bodyPr lIns="91425" tIns="91425" rIns="91425" bIns="91425" anchor="t" anchorCtr="0">
            <a:noAutofit/>
          </a:bodyPr>
          <a:lstStyle/>
          <a:p>
            <a:pPr lvl="0">
              <a:spcBef>
                <a:spcPts val="0"/>
              </a:spcBef>
              <a:buNone/>
            </a:pPr>
            <a:r>
              <a:rPr lang="en-GB"/>
              <a:t>layer 5</a:t>
            </a:r>
          </a:p>
        </p:txBody>
      </p:sp>
      <p:sp>
        <p:nvSpPr>
          <p:cNvPr id="792" name="Shape 792"/>
          <p:cNvSpPr txBox="1"/>
          <p:nvPr/>
        </p:nvSpPr>
        <p:spPr>
          <a:xfrm>
            <a:off x="5603900" y="1147100"/>
            <a:ext cx="747000" cy="298800"/>
          </a:xfrm>
          <a:prstGeom prst="rect">
            <a:avLst/>
          </a:prstGeom>
          <a:noFill/>
          <a:ln>
            <a:noFill/>
          </a:ln>
        </p:spPr>
        <p:txBody>
          <a:bodyPr lIns="91425" tIns="91425" rIns="91425" bIns="91425" anchor="t" anchorCtr="0">
            <a:noAutofit/>
          </a:bodyPr>
          <a:lstStyle/>
          <a:p>
            <a:pPr lvl="0" rtl="0">
              <a:spcBef>
                <a:spcPts val="0"/>
              </a:spcBef>
              <a:buNone/>
            </a:pPr>
            <a:r>
              <a:rPr lang="en-GB"/>
              <a:t>layer 5</a:t>
            </a:r>
          </a:p>
        </p:txBody>
      </p:sp>
      <p:sp>
        <p:nvSpPr>
          <p:cNvPr id="793" name="Shape 793"/>
          <p:cNvSpPr txBox="1"/>
          <p:nvPr/>
        </p:nvSpPr>
        <p:spPr>
          <a:xfrm>
            <a:off x="3003975" y="1151550"/>
            <a:ext cx="747000" cy="298800"/>
          </a:xfrm>
          <a:prstGeom prst="rect">
            <a:avLst/>
          </a:prstGeom>
          <a:noFill/>
          <a:ln>
            <a:noFill/>
          </a:ln>
        </p:spPr>
        <p:txBody>
          <a:bodyPr lIns="91425" tIns="91425" rIns="91425" bIns="91425" anchor="t" anchorCtr="0">
            <a:noAutofit/>
          </a:bodyPr>
          <a:lstStyle/>
          <a:p>
            <a:pPr lvl="0" rtl="0">
              <a:spcBef>
                <a:spcPts val="0"/>
              </a:spcBef>
              <a:buNone/>
            </a:pPr>
            <a:r>
              <a:rPr lang="en-GB"/>
              <a:t>layer 6</a:t>
            </a:r>
          </a:p>
        </p:txBody>
      </p:sp>
      <p:sp>
        <p:nvSpPr>
          <p:cNvPr id="794" name="Shape 794"/>
          <p:cNvSpPr txBox="1"/>
          <p:nvPr/>
        </p:nvSpPr>
        <p:spPr>
          <a:xfrm>
            <a:off x="7798800" y="1147100"/>
            <a:ext cx="747000" cy="298800"/>
          </a:xfrm>
          <a:prstGeom prst="rect">
            <a:avLst/>
          </a:prstGeom>
          <a:noFill/>
          <a:ln>
            <a:noFill/>
          </a:ln>
        </p:spPr>
        <p:txBody>
          <a:bodyPr lIns="91425" tIns="91425" rIns="91425" bIns="91425" anchor="t" anchorCtr="0">
            <a:noAutofit/>
          </a:bodyPr>
          <a:lstStyle/>
          <a:p>
            <a:pPr lvl="0" rtl="0">
              <a:spcBef>
                <a:spcPts val="0"/>
              </a:spcBef>
              <a:buNone/>
            </a:pPr>
            <a:r>
              <a:rPr lang="en-GB"/>
              <a:t>layer 6</a:t>
            </a:r>
          </a:p>
        </p:txBody>
      </p:sp>
      <p:sp>
        <p:nvSpPr>
          <p:cNvPr id="795" name="Shape 795"/>
          <p:cNvSpPr txBox="1"/>
          <p:nvPr/>
        </p:nvSpPr>
        <p:spPr>
          <a:xfrm>
            <a:off x="781375" y="779525"/>
            <a:ext cx="2917800" cy="384300"/>
          </a:xfrm>
          <a:prstGeom prst="rect">
            <a:avLst/>
          </a:prstGeom>
          <a:noFill/>
          <a:ln>
            <a:noFill/>
          </a:ln>
        </p:spPr>
        <p:txBody>
          <a:bodyPr lIns="91425" tIns="91425" rIns="91425" bIns="91425" anchor="t" anchorCtr="0">
            <a:noAutofit/>
          </a:bodyPr>
          <a:lstStyle/>
          <a:p>
            <a:pPr lvl="0" algn="ctr">
              <a:spcBef>
                <a:spcPts val="0"/>
              </a:spcBef>
              <a:buNone/>
            </a:pPr>
            <a:r>
              <a:rPr lang="en-GB" sz="1800"/>
              <a:t>attention head #1</a:t>
            </a:r>
          </a:p>
        </p:txBody>
      </p:sp>
      <p:sp>
        <p:nvSpPr>
          <p:cNvPr id="796" name="Shape 796"/>
          <p:cNvSpPr txBox="1"/>
          <p:nvPr/>
        </p:nvSpPr>
        <p:spPr>
          <a:xfrm>
            <a:off x="5683675" y="775075"/>
            <a:ext cx="2862000" cy="384300"/>
          </a:xfrm>
          <a:prstGeom prst="rect">
            <a:avLst/>
          </a:prstGeom>
          <a:noFill/>
          <a:ln>
            <a:noFill/>
          </a:ln>
        </p:spPr>
        <p:txBody>
          <a:bodyPr lIns="91425" tIns="91425" rIns="91425" bIns="91425" anchor="t" anchorCtr="0">
            <a:noAutofit/>
          </a:bodyPr>
          <a:lstStyle/>
          <a:p>
            <a:pPr lvl="0" algn="ctr" rtl="0">
              <a:spcBef>
                <a:spcPts val="0"/>
              </a:spcBef>
              <a:buNone/>
            </a:pPr>
            <a:r>
              <a:rPr lang="en-GB" sz="1800"/>
              <a:t>attention head #2</a:t>
            </a:r>
          </a:p>
        </p:txBody>
      </p:sp>
      <p:sp>
        <p:nvSpPr>
          <p:cNvPr id="797" name="Shape 797"/>
          <p:cNvSpPr txBox="1"/>
          <p:nvPr/>
        </p:nvSpPr>
        <p:spPr>
          <a:xfrm>
            <a:off x="54175" y="4752525"/>
            <a:ext cx="3645000" cy="3342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hlinkClick r:id="rId5"/>
              </a:rPr>
              <a:t>Vaswani et al. "Attention Is All You Need", 2017</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Outline</a:t>
            </a:r>
          </a:p>
        </p:txBody>
      </p:sp>
      <p:sp>
        <p:nvSpPr>
          <p:cNvPr id="803" name="Shape 803"/>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Attention as a latent variable model</a:t>
            </a:r>
          </a:p>
          <a:p>
            <a:pPr marL="457200" lvl="0" indent="-228600" rtl="0">
              <a:spcBef>
                <a:spcPts val="0"/>
              </a:spcBef>
              <a:buChar char="●"/>
            </a:pPr>
            <a:r>
              <a:rPr lang="en-GB"/>
              <a:t>Hard &amp; soft attention for image captioning</a:t>
            </a:r>
          </a:p>
          <a:p>
            <a:pPr marL="914400" lvl="1" indent="-228600" rtl="0">
              <a:spcBef>
                <a:spcPts val="0"/>
              </a:spcBef>
              <a:buChar char="○"/>
            </a:pPr>
            <a:r>
              <a:rPr lang="en-GB"/>
              <a:t>Training hard attention: REINFORCE, improved methods</a:t>
            </a:r>
          </a:p>
          <a:p>
            <a:pPr marL="914400" lvl="1" indent="-228600" rtl="0">
              <a:spcBef>
                <a:spcPts val="0"/>
              </a:spcBef>
              <a:buChar char="○"/>
            </a:pPr>
            <a:r>
              <a:rPr lang="en-GB"/>
              <a:t>Soft attention for image captioning</a:t>
            </a:r>
          </a:p>
          <a:p>
            <a:pPr marL="457200" lvl="0" indent="-228600" rtl="0">
              <a:spcBef>
                <a:spcPts val="0"/>
              </a:spcBef>
              <a:buChar char="●"/>
            </a:pPr>
            <a:r>
              <a:rPr lang="en-GB"/>
              <a:t>Soft attention for neural machine translation</a:t>
            </a:r>
          </a:p>
          <a:p>
            <a:pPr marL="914400" lvl="1" indent="-228600" rtl="0">
              <a:spcBef>
                <a:spcPts val="0"/>
              </a:spcBef>
              <a:buChar char="○"/>
            </a:pPr>
            <a:r>
              <a:rPr lang="en-GB"/>
              <a:t>With LSTMs</a:t>
            </a:r>
          </a:p>
          <a:p>
            <a:pPr marL="914400" lvl="1" indent="-228600" rtl="0">
              <a:spcBef>
                <a:spcPts val="0"/>
              </a:spcBef>
              <a:buChar char="○"/>
            </a:pPr>
            <a:r>
              <a:rPr lang="en-GB"/>
              <a:t>Or without! Attention Is All You Need!</a:t>
            </a:r>
          </a:p>
          <a:p>
            <a:pPr marL="457200" lvl="0" indent="-228600" rtl="0">
              <a:spcBef>
                <a:spcPts val="0"/>
              </a:spcBef>
              <a:buChar char="●"/>
            </a:pPr>
            <a:r>
              <a:rPr lang="en-GB" b="1"/>
              <a:t>Soft attention for image classification</a:t>
            </a:r>
          </a:p>
          <a:p>
            <a:pPr marL="914400" lvl="1" indent="-228600" rtl="0">
              <a:spcBef>
                <a:spcPts val="0"/>
              </a:spcBef>
              <a:buChar char="○"/>
            </a:pPr>
            <a:r>
              <a:rPr lang="en-GB" b="1"/>
              <a:t>Spatial Transformer Networks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spcAft>
                <a:spcPts val="1000"/>
              </a:spcAft>
              <a:buChar char="●"/>
            </a:pPr>
            <a:r>
              <a:rPr lang="en-GB"/>
              <a:t>Latent variable </a:t>
            </a:r>
          </a:p>
          <a:p>
            <a:pPr marL="457200" lvl="0" indent="-228600" rtl="0">
              <a:spcBef>
                <a:spcPts val="0"/>
              </a:spcBef>
              <a:buChar char="●"/>
            </a:pPr>
            <a:r>
              <a:rPr lang="en-GB"/>
              <a:t>Crop a patch defined by </a:t>
            </a:r>
            <a:r>
              <a:rPr lang="en-GB" sz="2200" i="1">
                <a:latin typeface="Times New Roman"/>
                <a:ea typeface="Times New Roman"/>
                <a:cs typeface="Times New Roman"/>
                <a:sym typeface="Times New Roman"/>
              </a:rPr>
              <a:t>z</a:t>
            </a:r>
          </a:p>
          <a:p>
            <a:pPr marL="457200" lvl="0" indent="-228600" rtl="0">
              <a:spcBef>
                <a:spcPts val="1000"/>
              </a:spcBef>
              <a:buChar char="●"/>
            </a:pPr>
            <a:r>
              <a:rPr lang="en-GB"/>
              <a:t>Naive way: hard attention, REINFORCE</a:t>
            </a:r>
          </a:p>
          <a:p>
            <a:pPr marL="914400" lvl="1" indent="-330200" rtl="0">
              <a:spcBef>
                <a:spcPts val="1000"/>
              </a:spcBef>
              <a:buSzPct val="100000"/>
              <a:buChar char="○"/>
            </a:pPr>
            <a:r>
              <a:rPr lang="en-GB" sz="1600"/>
              <a:t>Recurrent Attention Model, 2014</a:t>
            </a:r>
          </a:p>
          <a:p>
            <a:pPr marL="457200" lvl="0" indent="-228600" rtl="0">
              <a:spcBef>
                <a:spcPts val="1000"/>
              </a:spcBef>
              <a:buChar char="●"/>
            </a:pPr>
            <a:r>
              <a:rPr lang="en-GB"/>
              <a:t>Smart way: </a:t>
            </a:r>
            <a:r>
              <a:rPr lang="en-GB" b="1"/>
              <a:t>soft attention</a:t>
            </a:r>
            <a:r>
              <a:rPr lang="en-GB"/>
              <a:t>, backprop</a:t>
            </a:r>
            <a:br>
              <a:rPr lang="en-GB"/>
            </a:br>
            <a:r>
              <a:rPr lang="en-GB"/>
              <a:t>Realize that bilinear interpolation</a:t>
            </a:r>
            <a:br>
              <a:rPr lang="en-GB"/>
            </a:br>
            <a:r>
              <a:rPr lang="en-GB"/>
              <a:t>is differentiable!</a:t>
            </a:r>
          </a:p>
          <a:p>
            <a:pPr marL="914400" lvl="1" indent="-330200" rtl="0">
              <a:spcBef>
                <a:spcPts val="1000"/>
              </a:spcBef>
              <a:buSzPct val="100000"/>
              <a:buChar char="○"/>
            </a:pPr>
            <a:r>
              <a:rPr lang="en-GB" sz="1600"/>
              <a:t>Spatial Transformer Networks, 2015</a:t>
            </a:r>
          </a:p>
        </p:txBody>
      </p:sp>
      <p:sp>
        <p:nvSpPr>
          <p:cNvPr id="809" name="Shape 809"/>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GB"/>
              <a:t>Spatial Transformer Networks</a:t>
            </a:r>
          </a:p>
        </p:txBody>
      </p:sp>
      <p:sp>
        <p:nvSpPr>
          <p:cNvPr id="810" name="Shape 810"/>
          <p:cNvSpPr txBox="1"/>
          <p:nvPr/>
        </p:nvSpPr>
        <p:spPr>
          <a:xfrm>
            <a:off x="0" y="4570825"/>
            <a:ext cx="8520600" cy="572700"/>
          </a:xfrm>
          <a:prstGeom prst="rect">
            <a:avLst/>
          </a:prstGeom>
          <a:noFill/>
          <a:ln>
            <a:noFill/>
          </a:ln>
        </p:spPr>
        <p:txBody>
          <a:bodyPr lIns="91425" tIns="91425" rIns="91425" bIns="91425" anchor="t" anchorCtr="0">
            <a:noAutofit/>
          </a:bodyPr>
          <a:lstStyle/>
          <a:p>
            <a:pPr lvl="0">
              <a:spcBef>
                <a:spcPts val="0"/>
              </a:spcBef>
              <a:buNone/>
            </a:pPr>
            <a:r>
              <a:rPr lang="en-GB" sz="1200">
                <a:solidFill>
                  <a:srgbClr val="666666"/>
                </a:solidFill>
              </a:rPr>
              <a:t>Mnih et al. "Recurrent Models of Visual Attention", 2014</a:t>
            </a:r>
          </a:p>
          <a:p>
            <a:pPr lvl="0" rtl="0">
              <a:spcBef>
                <a:spcPts val="0"/>
              </a:spcBef>
              <a:buNone/>
            </a:pPr>
            <a:r>
              <a:rPr lang="en-GB" sz="1200">
                <a:solidFill>
                  <a:srgbClr val="666666"/>
                </a:solidFill>
              </a:rPr>
              <a:t>Jaderberg et al. "Spatial Transformer Networks", 2015</a:t>
            </a:r>
          </a:p>
        </p:txBody>
      </p:sp>
      <p:pic>
        <p:nvPicPr>
          <p:cNvPr id="811" name="Shape 811"/>
          <p:cNvPicPr preferRelativeResize="0"/>
          <p:nvPr/>
        </p:nvPicPr>
        <p:blipFill>
          <a:blip r:embed="rId3">
            <a:alphaModFix/>
          </a:blip>
          <a:stretch>
            <a:fillRect/>
          </a:stretch>
        </p:blipFill>
        <p:spPr>
          <a:xfrm>
            <a:off x="5847875" y="445025"/>
            <a:ext cx="2254674" cy="2254674"/>
          </a:xfrm>
          <a:prstGeom prst="rect">
            <a:avLst/>
          </a:prstGeom>
          <a:noFill/>
          <a:ln>
            <a:noFill/>
          </a:ln>
        </p:spPr>
      </p:pic>
      <p:sp>
        <p:nvSpPr>
          <p:cNvPr id="812" name="Shape 812"/>
          <p:cNvSpPr/>
          <p:nvPr/>
        </p:nvSpPr>
        <p:spPr>
          <a:xfrm>
            <a:off x="6200350" y="938275"/>
            <a:ext cx="1186200" cy="11742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813" name="Shape 813"/>
          <p:cNvPicPr preferRelativeResize="0"/>
          <p:nvPr/>
        </p:nvPicPr>
        <p:blipFill>
          <a:blip r:embed="rId4">
            <a:alphaModFix/>
          </a:blip>
          <a:stretch>
            <a:fillRect/>
          </a:stretch>
        </p:blipFill>
        <p:spPr>
          <a:xfrm>
            <a:off x="6160500" y="2168121"/>
            <a:ext cx="145749" cy="210525"/>
          </a:xfrm>
          <a:prstGeom prst="rect">
            <a:avLst/>
          </a:prstGeom>
          <a:noFill/>
          <a:ln>
            <a:noFill/>
          </a:ln>
        </p:spPr>
      </p:pic>
      <p:pic>
        <p:nvPicPr>
          <p:cNvPr id="814" name="Shape 814"/>
          <p:cNvPicPr preferRelativeResize="0"/>
          <p:nvPr/>
        </p:nvPicPr>
        <p:blipFill>
          <a:blip r:embed="rId5">
            <a:alphaModFix/>
          </a:blip>
          <a:stretch>
            <a:fillRect/>
          </a:stretch>
        </p:blipFill>
        <p:spPr>
          <a:xfrm>
            <a:off x="7251775" y="681549"/>
            <a:ext cx="244488" cy="166249"/>
          </a:xfrm>
          <a:prstGeom prst="rect">
            <a:avLst/>
          </a:prstGeom>
          <a:noFill/>
          <a:ln>
            <a:noFill/>
          </a:ln>
        </p:spPr>
      </p:pic>
      <p:pic>
        <p:nvPicPr>
          <p:cNvPr id="815" name="Shape 815"/>
          <p:cNvPicPr preferRelativeResize="0"/>
          <p:nvPr/>
        </p:nvPicPr>
        <p:blipFill rotWithShape="1">
          <a:blip r:embed="rId3">
            <a:alphaModFix/>
          </a:blip>
          <a:srcRect l="15635" t="21745" r="29155" b="23929"/>
          <a:stretch/>
        </p:blipFill>
        <p:spPr>
          <a:xfrm>
            <a:off x="6352812" y="3589699"/>
            <a:ext cx="1244799" cy="1224850"/>
          </a:xfrm>
          <a:prstGeom prst="rect">
            <a:avLst/>
          </a:prstGeom>
          <a:noFill/>
          <a:ln>
            <a:noFill/>
          </a:ln>
        </p:spPr>
      </p:pic>
      <p:cxnSp>
        <p:nvCxnSpPr>
          <p:cNvPr id="816" name="Shape 816"/>
          <p:cNvCxnSpPr/>
          <p:nvPr/>
        </p:nvCxnSpPr>
        <p:spPr>
          <a:xfrm>
            <a:off x="6975224" y="2794149"/>
            <a:ext cx="0" cy="701099"/>
          </a:xfrm>
          <a:prstGeom prst="straightConnector1">
            <a:avLst/>
          </a:prstGeom>
          <a:noFill/>
          <a:ln w="38100" cap="flat" cmpd="sng">
            <a:solidFill>
              <a:srgbClr val="000000"/>
            </a:solidFill>
            <a:prstDash val="solid"/>
            <a:round/>
            <a:headEnd type="none" w="lg" len="lg"/>
            <a:tailEnd type="triangle" w="lg" len="lg"/>
          </a:ln>
        </p:spPr>
      </p:cxnSp>
      <p:pic>
        <p:nvPicPr>
          <p:cNvPr id="817" name="Shape 817"/>
          <p:cNvPicPr preferRelativeResize="0"/>
          <p:nvPr/>
        </p:nvPicPr>
        <p:blipFill>
          <a:blip r:embed="rId6">
            <a:alphaModFix/>
          </a:blip>
          <a:stretch>
            <a:fillRect/>
          </a:stretch>
        </p:blipFill>
        <p:spPr>
          <a:xfrm>
            <a:off x="5906600" y="602450"/>
            <a:ext cx="817808" cy="280175"/>
          </a:xfrm>
          <a:prstGeom prst="rect">
            <a:avLst/>
          </a:prstGeom>
          <a:noFill/>
          <a:ln>
            <a:noFill/>
          </a:ln>
        </p:spPr>
      </p:pic>
      <p:pic>
        <p:nvPicPr>
          <p:cNvPr id="818" name="Shape 818"/>
          <p:cNvPicPr preferRelativeResize="0"/>
          <p:nvPr/>
        </p:nvPicPr>
        <p:blipFill>
          <a:blip r:embed="rId7">
            <a:alphaModFix/>
          </a:blip>
          <a:stretch>
            <a:fillRect/>
          </a:stretch>
        </p:blipFill>
        <p:spPr>
          <a:xfrm>
            <a:off x="2195200" y="832505"/>
            <a:ext cx="2337299" cy="280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Shape 823"/>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Differentiable bilinear interpolation</a:t>
            </a:r>
          </a:p>
        </p:txBody>
      </p:sp>
      <p:sp>
        <p:nvSpPr>
          <p:cNvPr id="824" name="Shape 824"/>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Compute a value at a real-valued position </a:t>
            </a:r>
          </a:p>
          <a:p>
            <a:pPr marL="457200" lvl="0" indent="-228600" rtl="0">
              <a:spcBef>
                <a:spcPts val="1000"/>
              </a:spcBef>
              <a:buChar char="●"/>
            </a:pPr>
            <a:r>
              <a:rPr lang="en-GB" sz="2400" i="1">
                <a:latin typeface="Times New Roman"/>
                <a:ea typeface="Times New Roman"/>
                <a:cs typeface="Times New Roman"/>
                <a:sym typeface="Times New Roman"/>
              </a:rPr>
              <a:t>U</a:t>
            </a:r>
            <a:r>
              <a:rPr lang="en-GB"/>
              <a:t> is 2D image, </a:t>
            </a:r>
            <a:r>
              <a:rPr lang="en-GB" sz="2400" i="1">
                <a:latin typeface="Times New Roman"/>
                <a:ea typeface="Times New Roman"/>
                <a:cs typeface="Times New Roman"/>
                <a:sym typeface="Times New Roman"/>
              </a:rPr>
              <a:t>v</a:t>
            </a:r>
            <a:r>
              <a:rPr lang="en-GB"/>
              <a:t> is bilinearly interpolated value</a:t>
            </a:r>
          </a:p>
        </p:txBody>
      </p:sp>
      <p:pic>
        <p:nvPicPr>
          <p:cNvPr id="825" name="Shape 825"/>
          <p:cNvPicPr preferRelativeResize="0"/>
          <p:nvPr/>
        </p:nvPicPr>
        <p:blipFill>
          <a:blip r:embed="rId3">
            <a:alphaModFix/>
          </a:blip>
          <a:stretch>
            <a:fillRect/>
          </a:stretch>
        </p:blipFill>
        <p:spPr>
          <a:xfrm>
            <a:off x="4868250" y="846025"/>
            <a:ext cx="504574" cy="242450"/>
          </a:xfrm>
          <a:prstGeom prst="rect">
            <a:avLst/>
          </a:prstGeom>
          <a:noFill/>
          <a:ln>
            <a:noFill/>
          </a:ln>
        </p:spPr>
      </p:pic>
      <p:pic>
        <p:nvPicPr>
          <p:cNvPr id="826" name="Shape 826"/>
          <p:cNvPicPr preferRelativeResize="0"/>
          <p:nvPr/>
        </p:nvPicPr>
        <p:blipFill>
          <a:blip r:embed="rId4">
            <a:alphaModFix/>
          </a:blip>
          <a:stretch>
            <a:fillRect/>
          </a:stretch>
        </p:blipFill>
        <p:spPr>
          <a:xfrm>
            <a:off x="6868650" y="353924"/>
            <a:ext cx="1963650" cy="2749099"/>
          </a:xfrm>
          <a:prstGeom prst="rect">
            <a:avLst/>
          </a:prstGeom>
          <a:noFill/>
          <a:ln>
            <a:noFill/>
          </a:ln>
        </p:spPr>
      </p:pic>
      <p:sp>
        <p:nvSpPr>
          <p:cNvPr id="827" name="Shape 827"/>
          <p:cNvSpPr txBox="1"/>
          <p:nvPr/>
        </p:nvSpPr>
        <p:spPr>
          <a:xfrm>
            <a:off x="27500" y="4622125"/>
            <a:ext cx="8520600" cy="521400"/>
          </a:xfrm>
          <a:prstGeom prst="rect">
            <a:avLst/>
          </a:prstGeom>
          <a:noFill/>
          <a:ln>
            <a:noFill/>
          </a:ln>
        </p:spPr>
        <p:txBody>
          <a:bodyPr lIns="91425" tIns="91425" rIns="91425" bIns="91425" anchor="t" anchorCtr="0">
            <a:noAutofit/>
          </a:bodyPr>
          <a:lstStyle/>
          <a:p>
            <a:pPr lvl="0">
              <a:spcBef>
                <a:spcPts val="0"/>
              </a:spcBef>
              <a:buNone/>
            </a:pPr>
            <a:r>
              <a:rPr lang="en-GB" sz="1200">
                <a:solidFill>
                  <a:srgbClr val="666666"/>
                </a:solidFill>
              </a:rPr>
              <a:t>Jaderberg et al. "Spatial Transformer Networks", 2015</a:t>
            </a:r>
          </a:p>
          <a:p>
            <a:pPr lvl="0" rtl="0">
              <a:spcBef>
                <a:spcPts val="0"/>
              </a:spcBef>
              <a:buNone/>
            </a:pPr>
            <a:r>
              <a:rPr lang="en-GB" sz="1200">
                <a:solidFill>
                  <a:srgbClr val="666666"/>
                </a:solidFill>
              </a:rPr>
              <a:t>Bilinear interpolation visualization: </a:t>
            </a:r>
            <a:r>
              <a:rPr lang="en-GB" sz="1200" u="sng">
                <a:solidFill>
                  <a:schemeClr val="hlink"/>
                </a:solidFill>
                <a:hlinkClick r:id="rId5"/>
              </a:rPr>
              <a:t>wikipedia</a:t>
            </a:r>
          </a:p>
        </p:txBody>
      </p:sp>
      <p:pic>
        <p:nvPicPr>
          <p:cNvPr id="828" name="Shape 828"/>
          <p:cNvPicPr preferRelativeResize="0"/>
          <p:nvPr/>
        </p:nvPicPr>
        <p:blipFill>
          <a:blip r:embed="rId6">
            <a:alphaModFix/>
          </a:blip>
          <a:stretch>
            <a:fillRect/>
          </a:stretch>
        </p:blipFill>
        <p:spPr>
          <a:xfrm>
            <a:off x="532849" y="1908100"/>
            <a:ext cx="5539783" cy="25205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Shape 833"/>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Spatial Transformer Network</a:t>
            </a:r>
          </a:p>
        </p:txBody>
      </p:sp>
      <p:sp>
        <p:nvSpPr>
          <p:cNvPr id="834" name="Shape 834"/>
          <p:cNvSpPr txBox="1">
            <a:spLocks noGrp="1"/>
          </p:cNvSpPr>
          <p:nvPr>
            <p:ph type="body" idx="1"/>
          </p:nvPr>
        </p:nvSpPr>
        <p:spPr>
          <a:xfrm>
            <a:off x="0" y="738925"/>
            <a:ext cx="8832300" cy="39243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GB"/>
              <a:t>Convolutional neural network layer</a:t>
            </a:r>
          </a:p>
        </p:txBody>
      </p:sp>
      <p:pic>
        <p:nvPicPr>
          <p:cNvPr id="835" name="Shape 835"/>
          <p:cNvPicPr preferRelativeResize="0"/>
          <p:nvPr/>
        </p:nvPicPr>
        <p:blipFill>
          <a:blip r:embed="rId3">
            <a:alphaModFix/>
          </a:blip>
          <a:stretch>
            <a:fillRect/>
          </a:stretch>
        </p:blipFill>
        <p:spPr>
          <a:xfrm>
            <a:off x="1602625" y="1715087"/>
            <a:ext cx="5938728" cy="2410226"/>
          </a:xfrm>
          <a:prstGeom prst="rect">
            <a:avLst/>
          </a:prstGeom>
          <a:noFill/>
          <a:ln>
            <a:noFill/>
          </a:ln>
        </p:spPr>
      </p:pic>
      <p:sp>
        <p:nvSpPr>
          <p:cNvPr id="836" name="Shape 836"/>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Jaderberg et al. "Spatial Transformer Networks", 2015</a:t>
            </a:r>
          </a:p>
        </p:txBody>
      </p:sp>
      <p:cxnSp>
        <p:nvCxnSpPr>
          <p:cNvPr id="837" name="Shape 837"/>
          <p:cNvCxnSpPr/>
          <p:nvPr/>
        </p:nvCxnSpPr>
        <p:spPr>
          <a:xfrm flipH="1">
            <a:off x="4885200" y="1661000"/>
            <a:ext cx="93900" cy="645900"/>
          </a:xfrm>
          <a:prstGeom prst="straightConnector1">
            <a:avLst/>
          </a:prstGeom>
          <a:noFill/>
          <a:ln w="19050" cap="flat" cmpd="sng">
            <a:solidFill>
              <a:srgbClr val="000000"/>
            </a:solidFill>
            <a:prstDash val="solid"/>
            <a:round/>
            <a:headEnd type="none" w="lg" len="lg"/>
            <a:tailEnd type="triangle" w="lg" len="lg"/>
          </a:ln>
        </p:spPr>
      </p:cxnSp>
      <p:pic>
        <p:nvPicPr>
          <p:cNvPr id="838" name="Shape 838"/>
          <p:cNvPicPr preferRelativeResize="0"/>
          <p:nvPr/>
        </p:nvPicPr>
        <p:blipFill>
          <a:blip r:embed="rId4">
            <a:alphaModFix/>
          </a:blip>
          <a:stretch>
            <a:fillRect/>
          </a:stretch>
        </p:blipFill>
        <p:spPr>
          <a:xfrm>
            <a:off x="3862727" y="1281550"/>
            <a:ext cx="2337296" cy="280200"/>
          </a:xfrm>
          <a:prstGeom prst="rect">
            <a:avLst/>
          </a:prstGeom>
          <a:noFill/>
          <a:ln>
            <a:noFill/>
          </a:ln>
        </p:spPr>
      </p:pic>
      <p:sp>
        <p:nvSpPr>
          <p:cNvPr id="839" name="Shape 839"/>
          <p:cNvSpPr txBox="1"/>
          <p:nvPr/>
        </p:nvSpPr>
        <p:spPr>
          <a:xfrm>
            <a:off x="4545925" y="4104625"/>
            <a:ext cx="2208900" cy="462000"/>
          </a:xfrm>
          <a:prstGeom prst="rect">
            <a:avLst/>
          </a:prstGeom>
          <a:noFill/>
          <a:ln>
            <a:noFill/>
          </a:ln>
        </p:spPr>
        <p:txBody>
          <a:bodyPr lIns="91425" tIns="91425" rIns="91425" bIns="91425" anchor="t" anchorCtr="0">
            <a:noAutofit/>
          </a:bodyPr>
          <a:lstStyle/>
          <a:p>
            <a:pPr lvl="0">
              <a:spcBef>
                <a:spcPts val="0"/>
              </a:spcBef>
              <a:buNone/>
            </a:pPr>
            <a:r>
              <a:rPr lang="en-GB" sz="1600"/>
              <a:t>bilinear interpolation</a:t>
            </a:r>
          </a:p>
        </p:txBody>
      </p:sp>
      <p:cxnSp>
        <p:nvCxnSpPr>
          <p:cNvPr id="840" name="Shape 840"/>
          <p:cNvCxnSpPr>
            <a:stCxn id="839" idx="0"/>
          </p:cNvCxnSpPr>
          <p:nvPr/>
        </p:nvCxnSpPr>
        <p:spPr>
          <a:xfrm rot="10800000">
            <a:off x="5629075" y="3648025"/>
            <a:ext cx="21300" cy="456600"/>
          </a:xfrm>
          <a:prstGeom prst="straightConnector1">
            <a:avLst/>
          </a:prstGeom>
          <a:noFill/>
          <a:ln w="19050" cap="flat" cmpd="sng">
            <a:solidFill>
              <a:srgbClr val="000000"/>
            </a:solidFill>
            <a:prstDash val="solid"/>
            <a:round/>
            <a:headEnd type="none" w="lg" len="lg"/>
            <a:tailEnd type="triangle" w="lg" len="lg"/>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Shape 845"/>
          <p:cNvSpPr txBox="1">
            <a:spLocks noGrp="1"/>
          </p:cNvSpPr>
          <p:nvPr>
            <p:ph type="body" idx="1"/>
          </p:nvPr>
        </p:nvSpPr>
        <p:spPr>
          <a:xfrm>
            <a:off x="5155225" y="1102425"/>
            <a:ext cx="2160600" cy="696300"/>
          </a:xfrm>
          <a:prstGeom prst="rect">
            <a:avLst/>
          </a:prstGeom>
        </p:spPr>
        <p:txBody>
          <a:bodyPr lIns="91425" tIns="91425" rIns="91425" bIns="91425" anchor="t" anchorCtr="0">
            <a:noAutofit/>
          </a:bodyPr>
          <a:lstStyle/>
          <a:p>
            <a:pPr lvl="0" rtl="0">
              <a:spcBef>
                <a:spcPts val="0"/>
              </a:spcBef>
              <a:spcAft>
                <a:spcPts val="0"/>
              </a:spcAft>
              <a:buNone/>
            </a:pPr>
            <a:r>
              <a:rPr lang="en-GB"/>
              <a:t>Higher resolution</a:t>
            </a:r>
          </a:p>
          <a:p>
            <a:pPr lvl="0" rtl="0">
              <a:spcBef>
                <a:spcPts val="0"/>
              </a:spcBef>
              <a:spcAft>
                <a:spcPts val="0"/>
              </a:spcAft>
              <a:buNone/>
            </a:pPr>
            <a:r>
              <a:rPr lang="en-GB"/>
              <a:t>→ better accuracy</a:t>
            </a:r>
          </a:p>
        </p:txBody>
      </p:sp>
      <p:sp>
        <p:nvSpPr>
          <p:cNvPr id="846" name="Shape 846"/>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Bird classification using spatial transformers</a:t>
            </a:r>
          </a:p>
        </p:txBody>
      </p:sp>
      <p:pic>
        <p:nvPicPr>
          <p:cNvPr id="847" name="Shape 847"/>
          <p:cNvPicPr preferRelativeResize="0"/>
          <p:nvPr/>
        </p:nvPicPr>
        <p:blipFill>
          <a:blip r:embed="rId3">
            <a:alphaModFix/>
          </a:blip>
          <a:stretch>
            <a:fillRect/>
          </a:stretch>
        </p:blipFill>
        <p:spPr>
          <a:xfrm>
            <a:off x="406950" y="1861925"/>
            <a:ext cx="8330095" cy="2212147"/>
          </a:xfrm>
          <a:prstGeom prst="rect">
            <a:avLst/>
          </a:prstGeom>
          <a:noFill/>
          <a:ln>
            <a:noFill/>
          </a:ln>
        </p:spPr>
      </p:pic>
      <p:sp>
        <p:nvSpPr>
          <p:cNvPr id="848" name="Shape 848"/>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Jaderberg et al. "Spatial Transformer Networks", 2015</a:t>
            </a:r>
          </a:p>
        </p:txBody>
      </p:sp>
      <p:sp>
        <p:nvSpPr>
          <p:cNvPr id="849" name="Shape 849"/>
          <p:cNvSpPr txBox="1"/>
          <p:nvPr/>
        </p:nvSpPr>
        <p:spPr>
          <a:xfrm>
            <a:off x="1771425" y="1472625"/>
            <a:ext cx="1974300" cy="512100"/>
          </a:xfrm>
          <a:prstGeom prst="rect">
            <a:avLst/>
          </a:prstGeom>
          <a:noFill/>
          <a:ln>
            <a:noFill/>
          </a:ln>
        </p:spPr>
        <p:txBody>
          <a:bodyPr lIns="91425" tIns="91425" rIns="91425" bIns="91425" anchor="t" anchorCtr="0">
            <a:noAutofit/>
          </a:bodyPr>
          <a:lstStyle/>
          <a:p>
            <a:pPr lvl="0">
              <a:spcBef>
                <a:spcPts val="0"/>
              </a:spcBef>
              <a:buNone/>
            </a:pPr>
            <a:r>
              <a:rPr lang="en-GB" sz="1800"/>
              <a:t>process at 224px</a:t>
            </a:r>
          </a:p>
        </p:txBody>
      </p:sp>
      <p:cxnSp>
        <p:nvCxnSpPr>
          <p:cNvPr id="850" name="Shape 850"/>
          <p:cNvCxnSpPr/>
          <p:nvPr/>
        </p:nvCxnSpPr>
        <p:spPr>
          <a:xfrm>
            <a:off x="2465050" y="1984725"/>
            <a:ext cx="0" cy="629700"/>
          </a:xfrm>
          <a:prstGeom prst="straightConnector1">
            <a:avLst/>
          </a:prstGeom>
          <a:noFill/>
          <a:ln w="19050" cap="flat" cmpd="sng">
            <a:solidFill>
              <a:srgbClr val="000000"/>
            </a:solidFill>
            <a:prstDash val="solid"/>
            <a:round/>
            <a:headEnd type="none" w="lg" len="lg"/>
            <a:tailEnd type="triangle" w="lg" len="lg"/>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GB"/>
              <a:t>Bird classification using spatial transformers</a:t>
            </a:r>
          </a:p>
        </p:txBody>
      </p:sp>
      <p:sp>
        <p:nvSpPr>
          <p:cNvPr id="856" name="Shape 856"/>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lvl="0">
              <a:spcBef>
                <a:spcPts val="0"/>
              </a:spcBef>
              <a:buNone/>
            </a:pPr>
            <a:endParaRPr/>
          </a:p>
        </p:txBody>
      </p:sp>
      <p:pic>
        <p:nvPicPr>
          <p:cNvPr id="857" name="Shape 857"/>
          <p:cNvPicPr preferRelativeResize="0"/>
          <p:nvPr/>
        </p:nvPicPr>
        <p:blipFill rotWithShape="1">
          <a:blip r:embed="rId3">
            <a:alphaModFix/>
          </a:blip>
          <a:srcRect r="39983"/>
          <a:stretch/>
        </p:blipFill>
        <p:spPr>
          <a:xfrm>
            <a:off x="3677450" y="1152477"/>
            <a:ext cx="5154862" cy="3416398"/>
          </a:xfrm>
          <a:prstGeom prst="rect">
            <a:avLst/>
          </a:prstGeom>
          <a:noFill/>
          <a:ln>
            <a:noFill/>
          </a:ln>
        </p:spPr>
      </p:pic>
      <p:pic>
        <p:nvPicPr>
          <p:cNvPr id="858" name="Shape 858"/>
          <p:cNvPicPr preferRelativeResize="0"/>
          <p:nvPr/>
        </p:nvPicPr>
        <p:blipFill>
          <a:blip r:embed="rId4">
            <a:alphaModFix/>
          </a:blip>
          <a:stretch>
            <a:fillRect/>
          </a:stretch>
        </p:blipFill>
        <p:spPr>
          <a:xfrm>
            <a:off x="423150" y="2097775"/>
            <a:ext cx="2900175" cy="1525800"/>
          </a:xfrm>
          <a:prstGeom prst="rect">
            <a:avLst/>
          </a:prstGeom>
          <a:noFill/>
          <a:ln>
            <a:noFill/>
          </a:ln>
        </p:spPr>
      </p:pic>
      <p:sp>
        <p:nvSpPr>
          <p:cNvPr id="859" name="Shape 859"/>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Jaderberg et al. "Spatial Transformer Networks", 2015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Spatially Adaptive Computation Time</a:t>
            </a:r>
          </a:p>
        </p:txBody>
      </p:sp>
      <p:sp>
        <p:nvSpPr>
          <p:cNvPr id="865" name="Shape 865"/>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Learn to adjust the number of layers in a convolutional network</a:t>
            </a:r>
          </a:p>
          <a:p>
            <a:pPr marL="457200" lvl="0" indent="-228600" rtl="0">
              <a:spcBef>
                <a:spcPts val="0"/>
              </a:spcBef>
              <a:buChar char="●"/>
            </a:pPr>
            <a:r>
              <a:rPr lang="en-GB"/>
              <a:t>Faster and more interpretable model</a:t>
            </a:r>
          </a:p>
          <a:p>
            <a:pPr marL="457200" lvl="0" indent="-228600">
              <a:spcBef>
                <a:spcPts val="0"/>
              </a:spcBef>
              <a:buChar char="●"/>
            </a:pPr>
            <a:r>
              <a:rPr lang="en-GB"/>
              <a:t>Kind of soft attention</a:t>
            </a:r>
          </a:p>
        </p:txBody>
      </p:sp>
      <p:sp>
        <p:nvSpPr>
          <p:cNvPr id="866" name="Shape 866"/>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Figurnov et al. "Spatially Adaptive Computation Time", 2017</a:t>
            </a:r>
          </a:p>
        </p:txBody>
      </p:sp>
      <p:pic>
        <p:nvPicPr>
          <p:cNvPr id="867" name="Shape 867"/>
          <p:cNvPicPr preferRelativeResize="0"/>
          <p:nvPr/>
        </p:nvPicPr>
        <p:blipFill>
          <a:blip r:embed="rId3">
            <a:alphaModFix/>
          </a:blip>
          <a:stretch>
            <a:fillRect/>
          </a:stretch>
        </p:blipFill>
        <p:spPr>
          <a:xfrm>
            <a:off x="4457000" y="1838950"/>
            <a:ext cx="3482323" cy="2611750"/>
          </a:xfrm>
          <a:prstGeom prst="rect">
            <a:avLst/>
          </a:prstGeom>
          <a:noFill/>
          <a:ln>
            <a:noFill/>
          </a:ln>
        </p:spPr>
      </p:pic>
      <p:pic>
        <p:nvPicPr>
          <p:cNvPr id="868" name="Shape 868"/>
          <p:cNvPicPr preferRelativeResize="0"/>
          <p:nvPr/>
        </p:nvPicPr>
        <p:blipFill>
          <a:blip r:embed="rId4">
            <a:alphaModFix/>
          </a:blip>
          <a:stretch>
            <a:fillRect/>
          </a:stretch>
        </p:blipFill>
        <p:spPr>
          <a:xfrm>
            <a:off x="802575" y="1861125"/>
            <a:ext cx="3423200" cy="2567400"/>
          </a:xfrm>
          <a:prstGeom prst="rect">
            <a:avLst/>
          </a:prstGeom>
          <a:noFill/>
          <a:ln>
            <a:noFill/>
          </a:ln>
        </p:spPr>
      </p:pic>
      <p:sp>
        <p:nvSpPr>
          <p:cNvPr id="869" name="Shape 869"/>
          <p:cNvSpPr txBox="1"/>
          <p:nvPr/>
        </p:nvSpPr>
        <p:spPr>
          <a:xfrm>
            <a:off x="5325225" y="4390825"/>
            <a:ext cx="2028900" cy="572700"/>
          </a:xfrm>
          <a:prstGeom prst="rect">
            <a:avLst/>
          </a:prstGeom>
          <a:noFill/>
          <a:ln>
            <a:noFill/>
          </a:ln>
        </p:spPr>
        <p:txBody>
          <a:bodyPr lIns="91425" tIns="91425" rIns="91425" bIns="91425" anchor="t" anchorCtr="0">
            <a:noAutofit/>
          </a:bodyPr>
          <a:lstStyle/>
          <a:p>
            <a:pPr lvl="0" algn="ctr">
              <a:spcBef>
                <a:spcPts val="0"/>
              </a:spcBef>
              <a:buNone/>
            </a:pPr>
            <a:r>
              <a:rPr lang="en-GB"/>
              <a:t>Number of layers</a:t>
            </a:r>
          </a:p>
        </p:txBody>
      </p:sp>
      <p:sp>
        <p:nvSpPr>
          <p:cNvPr id="870" name="Shape 870"/>
          <p:cNvSpPr txBox="1"/>
          <p:nvPr/>
        </p:nvSpPr>
        <p:spPr>
          <a:xfrm>
            <a:off x="1499725" y="4390825"/>
            <a:ext cx="2028900" cy="572700"/>
          </a:xfrm>
          <a:prstGeom prst="rect">
            <a:avLst/>
          </a:prstGeom>
          <a:noFill/>
          <a:ln>
            <a:noFill/>
          </a:ln>
        </p:spPr>
        <p:txBody>
          <a:bodyPr lIns="91425" tIns="91425" rIns="91425" bIns="91425" anchor="t" anchorCtr="0">
            <a:noAutofit/>
          </a:bodyPr>
          <a:lstStyle/>
          <a:p>
            <a:pPr lvl="0" algn="ctr" rtl="0">
              <a:spcBef>
                <a:spcPts val="0"/>
              </a:spcBef>
              <a:buNone/>
            </a:pPr>
            <a:r>
              <a:rPr lang="en-GB"/>
              <a:t>Image with detections</a:t>
            </a:r>
          </a:p>
        </p:txBody>
      </p:sp>
      <p:pic>
        <p:nvPicPr>
          <p:cNvPr id="871" name="Shape 871"/>
          <p:cNvPicPr preferRelativeResize="0"/>
          <p:nvPr/>
        </p:nvPicPr>
        <p:blipFill>
          <a:blip r:embed="rId5">
            <a:alphaModFix/>
          </a:blip>
          <a:stretch>
            <a:fillRect/>
          </a:stretch>
        </p:blipFill>
        <p:spPr>
          <a:xfrm>
            <a:off x="8036425" y="1838950"/>
            <a:ext cx="407357" cy="2611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Shape 876"/>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Conclusion</a:t>
            </a:r>
          </a:p>
        </p:txBody>
      </p:sp>
      <p:sp>
        <p:nvSpPr>
          <p:cNvPr id="877" name="Shape 877"/>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Attention allows to improve deep learning</a:t>
            </a:r>
          </a:p>
          <a:p>
            <a:pPr marL="914400" lvl="1" indent="-330200" rtl="0">
              <a:spcBef>
                <a:spcPts val="0"/>
              </a:spcBef>
              <a:buSzPct val="100000"/>
              <a:buChar char="○"/>
            </a:pPr>
            <a:r>
              <a:rPr lang="en-GB" sz="1600" b="1"/>
              <a:t>Better</a:t>
            </a:r>
            <a:r>
              <a:rPr lang="en-GB" sz="1600"/>
              <a:t> interpretability</a:t>
            </a:r>
          </a:p>
          <a:p>
            <a:pPr marL="914400" lvl="1" indent="-330200" rtl="0">
              <a:spcBef>
                <a:spcPts val="0"/>
              </a:spcBef>
              <a:buSzPct val="100000"/>
              <a:buChar char="○"/>
            </a:pPr>
            <a:r>
              <a:rPr lang="en-GB" sz="1600" b="1"/>
              <a:t>Faster</a:t>
            </a:r>
            <a:r>
              <a:rPr lang="en-GB" sz="1600"/>
              <a:t> models</a:t>
            </a:r>
          </a:p>
          <a:p>
            <a:pPr marL="914400" lvl="1" indent="-330200" rtl="0">
              <a:spcBef>
                <a:spcPts val="0"/>
              </a:spcBef>
              <a:buSzPct val="100000"/>
              <a:buChar char="○"/>
            </a:pPr>
            <a:r>
              <a:rPr lang="en-GB" sz="1600" b="1"/>
              <a:t>Stronger</a:t>
            </a:r>
            <a:r>
              <a:rPr lang="en-GB" sz="1600"/>
              <a:t> results</a:t>
            </a:r>
          </a:p>
          <a:p>
            <a:pPr marL="457200" lvl="0" indent="-228600" rtl="0">
              <a:spcBef>
                <a:spcPts val="0"/>
              </a:spcBef>
              <a:buChar char="●"/>
            </a:pPr>
            <a:r>
              <a:rPr lang="en-GB"/>
              <a:t>Attention parameters are latent variables</a:t>
            </a:r>
          </a:p>
          <a:p>
            <a:pPr marL="457200" lvl="0" indent="-228600" rtl="0">
              <a:spcBef>
                <a:spcPts val="0"/>
              </a:spcBef>
              <a:buChar char="●"/>
            </a:pPr>
            <a:r>
              <a:rPr lang="en-GB"/>
              <a:t>Hard vs. soft attention</a:t>
            </a:r>
          </a:p>
          <a:p>
            <a:pPr marL="914400" lvl="1" indent="-228600" rtl="0">
              <a:spcBef>
                <a:spcPts val="0"/>
              </a:spcBef>
              <a:buChar char="○"/>
            </a:pPr>
            <a:r>
              <a:rPr lang="en-GB"/>
              <a:t>Hard attention is more principled</a:t>
            </a:r>
          </a:p>
          <a:p>
            <a:pPr marL="914400" lvl="1" indent="-228600" rtl="0">
              <a:spcBef>
                <a:spcPts val="0"/>
              </a:spcBef>
              <a:buChar char="○"/>
            </a:pPr>
            <a:r>
              <a:rPr lang="en-GB"/>
              <a:t>Soft attention is easier to train</a:t>
            </a:r>
          </a:p>
          <a:p>
            <a:pPr marL="914400" lvl="1" indent="-228600" rtl="0">
              <a:spcBef>
                <a:spcPts val="0"/>
              </a:spcBef>
              <a:buChar char="○"/>
            </a:pPr>
            <a:r>
              <a:rPr lang="en-GB"/>
              <a:t>Hard attention training methods are improving</a:t>
            </a:r>
          </a:p>
          <a:p>
            <a:pPr marL="457200" lvl="0" indent="-228600" rtl="0">
              <a:spcBef>
                <a:spcPts val="0"/>
              </a:spcBef>
              <a:buChar char="●"/>
            </a:pPr>
            <a:r>
              <a:rPr lang="en-GB"/>
              <a:t>Useful for image captioning, machine translation, image classification, ...</a:t>
            </a:r>
          </a:p>
          <a:p>
            <a:pPr marL="457200" lvl="0" indent="-228600">
              <a:spcBef>
                <a:spcPts val="0"/>
              </a:spcBef>
              <a:buChar char="●"/>
            </a:pPr>
            <a:r>
              <a:rPr lang="en-GB"/>
              <a:t>Can attention be used to create much faster models?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Shape 882"/>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Spatial Transformer Networks</a:t>
            </a:r>
          </a:p>
        </p:txBody>
      </p:sp>
      <p:sp>
        <p:nvSpPr>
          <p:cNvPr id="883" name="Shape 883"/>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lvl="0">
              <a:spcBef>
                <a:spcPts val="0"/>
              </a:spcBef>
              <a:buNone/>
            </a:pPr>
            <a:endParaRPr/>
          </a:p>
        </p:txBody>
      </p:sp>
      <p:sp>
        <p:nvSpPr>
          <p:cNvPr id="884" name="Shape 884" descr="Paper: http://arxiv.org/abs/1506.02025 Implementations: http://gitxiv.com/posts/5WTXTLuEA4Hd8W84G/spatial-transformer-networks" title="Spatial Transformer Networks">
            <a:hlinkClick r:id="rId3"/>
          </p:cNvPr>
          <p:cNvSpPr/>
          <p:nvPr/>
        </p:nvSpPr>
        <p:spPr>
          <a:xfrm>
            <a:off x="2286000" y="1146175"/>
            <a:ext cx="4572000" cy="3429000"/>
          </a:xfrm>
          <a:prstGeom prst="rect">
            <a:avLst/>
          </a:prstGeom>
          <a:blipFill>
            <a:blip r:embed="rId4">
              <a:alphaModFix/>
            </a:blip>
            <a:stretch>
              <a:fillRect/>
            </a:stretch>
          </a:blipFill>
          <a:ln>
            <a:noFill/>
          </a:ln>
        </p:spPr>
      </p:sp>
      <p:sp>
        <p:nvSpPr>
          <p:cNvPr id="885" name="Shape 885"/>
          <p:cNvSpPr txBox="1"/>
          <p:nvPr/>
        </p:nvSpPr>
        <p:spPr>
          <a:xfrm>
            <a:off x="2561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Jaderberg et al. "Spatial Transformer Networks", 2015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Discriminative model</a:t>
            </a:r>
          </a:p>
          <a:p>
            <a:pPr marL="914400" lvl="1" indent="-330200" rtl="0">
              <a:spcBef>
                <a:spcPts val="0"/>
              </a:spcBef>
              <a:buSzPct val="100000"/>
              <a:buChar char="○"/>
            </a:pPr>
            <a:r>
              <a:rPr lang="en-GB" sz="1600"/>
              <a:t>input </a:t>
            </a:r>
            <a:r>
              <a:rPr lang="en-GB" sz="1800" i="1">
                <a:latin typeface="Times New Roman"/>
                <a:ea typeface="Times New Roman"/>
                <a:cs typeface="Times New Roman"/>
                <a:sym typeface="Times New Roman"/>
              </a:rPr>
              <a:t>x</a:t>
            </a:r>
          </a:p>
          <a:p>
            <a:pPr marL="914400" lvl="1" indent="-330200" rtl="0">
              <a:spcBef>
                <a:spcPts val="0"/>
              </a:spcBef>
              <a:buSzPct val="100000"/>
              <a:buChar char="○"/>
            </a:pPr>
            <a:r>
              <a:rPr lang="en-GB" sz="1600"/>
              <a:t>label </a:t>
            </a:r>
            <a:r>
              <a:rPr lang="en-GB" sz="1800" i="1">
                <a:latin typeface="Times New Roman"/>
                <a:ea typeface="Times New Roman"/>
                <a:cs typeface="Times New Roman"/>
                <a:sym typeface="Times New Roman"/>
              </a:rPr>
              <a:t>t</a:t>
            </a:r>
          </a:p>
          <a:p>
            <a:pPr marL="914400" lvl="1" indent="-330200" rtl="0">
              <a:spcBef>
                <a:spcPts val="0"/>
              </a:spcBef>
              <a:buSzPct val="100000"/>
              <a:buChar char="○"/>
            </a:pPr>
            <a:r>
              <a:rPr lang="en-GB" sz="1600"/>
              <a:t>latent variable </a:t>
            </a:r>
            <a:r>
              <a:rPr lang="en-GB" sz="1800" i="1">
                <a:latin typeface="Times New Roman"/>
                <a:ea typeface="Times New Roman"/>
                <a:cs typeface="Times New Roman"/>
                <a:sym typeface="Times New Roman"/>
              </a:rPr>
              <a:t>z </a:t>
            </a:r>
            <a:r>
              <a:rPr lang="en-GB" sz="1600"/>
              <a:t>(continuous or discrete)</a:t>
            </a:r>
          </a:p>
          <a:p>
            <a:pPr marL="914400" lvl="1" indent="-330200" rtl="0">
              <a:spcBef>
                <a:spcPts val="0"/>
              </a:spcBef>
              <a:buSzPct val="100000"/>
              <a:buChar char="○"/>
            </a:pPr>
            <a:r>
              <a:rPr lang="en-GB" sz="1600"/>
              <a:t>parameters</a:t>
            </a:r>
            <a:r>
              <a:rPr lang="en-GB" sz="1600" i="1"/>
              <a:t> </a:t>
            </a:r>
            <a:r>
              <a:rPr lang="en-GB" sz="1800">
                <a:latin typeface="Times New Roman"/>
                <a:ea typeface="Times New Roman"/>
                <a:cs typeface="Times New Roman"/>
                <a:sym typeface="Times New Roman"/>
              </a:rPr>
              <a:t>𝜃</a:t>
            </a:r>
          </a:p>
          <a:p>
            <a:pPr marL="457200" lvl="0" indent="-228600" rtl="0">
              <a:spcBef>
                <a:spcPts val="1000"/>
              </a:spcBef>
              <a:spcAft>
                <a:spcPts val="1000"/>
              </a:spcAft>
              <a:buChar char="●"/>
            </a:pPr>
            <a:r>
              <a:rPr lang="en-GB"/>
              <a:t>Training: maximum likelihood, intractable</a:t>
            </a:r>
          </a:p>
          <a:p>
            <a:pPr lvl="0" rtl="0">
              <a:spcBef>
                <a:spcPts val="1000"/>
              </a:spcBef>
              <a:spcAft>
                <a:spcPts val="1000"/>
              </a:spcAft>
              <a:buNone/>
            </a:pPr>
            <a:r>
              <a:rPr lang="en-GB"/>
              <a:t/>
            </a:r>
            <a:br>
              <a:rPr lang="en-GB"/>
            </a:br>
            <a:endParaRPr lang="en-GB"/>
          </a:p>
          <a:p>
            <a:pPr marL="457200" lvl="0" indent="-228600" rtl="0">
              <a:spcBef>
                <a:spcPts val="1000"/>
              </a:spcBef>
              <a:spcAft>
                <a:spcPts val="0"/>
              </a:spcAft>
              <a:buChar char="●"/>
            </a:pPr>
            <a:r>
              <a:rPr lang="en-GB"/>
              <a:t>Alternative model:</a:t>
            </a:r>
          </a:p>
        </p:txBody>
      </p:sp>
      <p:sp>
        <p:nvSpPr>
          <p:cNvPr id="82" name="Shape 82"/>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Attention as a latent variable</a:t>
            </a:r>
          </a:p>
        </p:txBody>
      </p:sp>
      <p:pic>
        <p:nvPicPr>
          <p:cNvPr id="83" name="Shape 83"/>
          <p:cNvPicPr preferRelativeResize="0"/>
          <p:nvPr/>
        </p:nvPicPr>
        <p:blipFill>
          <a:blip r:embed="rId3">
            <a:alphaModFix/>
          </a:blip>
          <a:stretch>
            <a:fillRect/>
          </a:stretch>
        </p:blipFill>
        <p:spPr>
          <a:xfrm>
            <a:off x="986850" y="2869698"/>
            <a:ext cx="7630992" cy="572700"/>
          </a:xfrm>
          <a:prstGeom prst="rect">
            <a:avLst/>
          </a:prstGeom>
          <a:noFill/>
          <a:ln>
            <a:noFill/>
          </a:ln>
        </p:spPr>
      </p:pic>
      <p:sp>
        <p:nvSpPr>
          <p:cNvPr id="84" name="Shape 84"/>
          <p:cNvSpPr txBox="1"/>
          <p:nvPr/>
        </p:nvSpPr>
        <p:spPr>
          <a:xfrm>
            <a:off x="5324900" y="2192925"/>
            <a:ext cx="2593200" cy="373500"/>
          </a:xfrm>
          <a:prstGeom prst="rect">
            <a:avLst/>
          </a:prstGeom>
          <a:noFill/>
          <a:ln>
            <a:noFill/>
          </a:ln>
        </p:spPr>
        <p:txBody>
          <a:bodyPr lIns="91425" tIns="91425" rIns="91425" bIns="91425" anchor="t" anchorCtr="0">
            <a:noAutofit/>
          </a:bodyPr>
          <a:lstStyle/>
          <a:p>
            <a:pPr lvl="0" rtl="0">
              <a:spcBef>
                <a:spcPts val="0"/>
              </a:spcBef>
              <a:buNone/>
            </a:pPr>
            <a:r>
              <a:rPr lang="en-GB"/>
              <a:t>approximate posterior = prior</a:t>
            </a:r>
          </a:p>
        </p:txBody>
      </p:sp>
      <p:cxnSp>
        <p:nvCxnSpPr>
          <p:cNvPr id="85" name="Shape 85"/>
          <p:cNvCxnSpPr>
            <a:stCxn id="84" idx="2"/>
          </p:cNvCxnSpPr>
          <p:nvPr/>
        </p:nvCxnSpPr>
        <p:spPr>
          <a:xfrm flipH="1">
            <a:off x="6285200" y="2566425"/>
            <a:ext cx="336300" cy="507000"/>
          </a:xfrm>
          <a:prstGeom prst="straightConnector1">
            <a:avLst/>
          </a:prstGeom>
          <a:noFill/>
          <a:ln w="9525" cap="flat" cmpd="sng">
            <a:solidFill>
              <a:srgbClr val="000000"/>
            </a:solidFill>
            <a:prstDash val="solid"/>
            <a:round/>
            <a:headEnd type="none" w="lg" len="lg"/>
            <a:tailEnd type="triangle" w="lg" len="lg"/>
          </a:ln>
        </p:spPr>
      </p:cxnSp>
      <p:pic>
        <p:nvPicPr>
          <p:cNvPr id="86" name="Shape 86"/>
          <p:cNvPicPr preferRelativeResize="0"/>
          <p:nvPr/>
        </p:nvPicPr>
        <p:blipFill>
          <a:blip r:embed="rId4">
            <a:alphaModFix/>
          </a:blip>
          <a:stretch>
            <a:fillRect/>
          </a:stretch>
        </p:blipFill>
        <p:spPr>
          <a:xfrm>
            <a:off x="2891625" y="829324"/>
            <a:ext cx="3343050" cy="283047"/>
          </a:xfrm>
          <a:prstGeom prst="rect">
            <a:avLst/>
          </a:prstGeom>
          <a:noFill/>
          <a:ln>
            <a:noFill/>
          </a:ln>
        </p:spPr>
      </p:pic>
      <p:pic>
        <p:nvPicPr>
          <p:cNvPr id="87" name="Shape 87"/>
          <p:cNvPicPr preferRelativeResize="0"/>
          <p:nvPr/>
        </p:nvPicPr>
        <p:blipFill>
          <a:blip r:embed="rId5">
            <a:alphaModFix/>
          </a:blip>
          <a:stretch>
            <a:fillRect/>
          </a:stretch>
        </p:blipFill>
        <p:spPr>
          <a:xfrm>
            <a:off x="2624975" y="3690817"/>
            <a:ext cx="2983605" cy="283050"/>
          </a:xfrm>
          <a:prstGeom prst="rect">
            <a:avLst/>
          </a:prstGeom>
          <a:noFill/>
          <a:ln>
            <a:noFill/>
          </a:ln>
        </p:spPr>
      </p:pic>
      <p:sp>
        <p:nvSpPr>
          <p:cNvPr id="88" name="Shape 88"/>
          <p:cNvSpPr/>
          <p:nvPr/>
        </p:nvSpPr>
        <p:spPr>
          <a:xfrm>
            <a:off x="2805650" y="746975"/>
            <a:ext cx="3505200" cy="4695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9" name="Shape 89"/>
          <p:cNvCxnSpPr/>
          <p:nvPr/>
        </p:nvCxnSpPr>
        <p:spPr>
          <a:xfrm rot="10800000">
            <a:off x="4343075" y="4578100"/>
            <a:ext cx="181500" cy="234600"/>
          </a:xfrm>
          <a:prstGeom prst="straightConnector1">
            <a:avLst/>
          </a:prstGeom>
          <a:noFill/>
          <a:ln w="9525" cap="flat" cmpd="sng">
            <a:solidFill>
              <a:srgbClr val="000000"/>
            </a:solidFill>
            <a:prstDash val="solid"/>
            <a:round/>
            <a:headEnd type="none" w="lg" len="lg"/>
            <a:tailEnd type="triangle" w="lg" len="lg"/>
          </a:ln>
        </p:spPr>
      </p:cxnSp>
      <p:sp>
        <p:nvSpPr>
          <p:cNvPr id="90" name="Shape 90"/>
          <p:cNvSpPr txBox="1"/>
          <p:nvPr/>
        </p:nvSpPr>
        <p:spPr>
          <a:xfrm>
            <a:off x="3844625" y="4716575"/>
            <a:ext cx="2542500" cy="373500"/>
          </a:xfrm>
          <a:prstGeom prst="rect">
            <a:avLst/>
          </a:prstGeom>
          <a:noFill/>
          <a:ln>
            <a:noFill/>
          </a:ln>
        </p:spPr>
        <p:txBody>
          <a:bodyPr lIns="91425" tIns="91425" rIns="91425" bIns="91425" anchor="t" anchorCtr="0">
            <a:noAutofit/>
          </a:bodyPr>
          <a:lstStyle/>
          <a:p>
            <a:pPr lvl="0" rtl="0">
              <a:spcBef>
                <a:spcPts val="0"/>
              </a:spcBef>
              <a:buNone/>
            </a:pPr>
            <a:r>
              <a:rPr lang="en-GB">
                <a:solidFill>
                  <a:schemeClr val="dk1"/>
                </a:solidFill>
              </a:rPr>
              <a:t>approximate posterior</a:t>
            </a:r>
            <a:r>
              <a:rPr lang="en-GB"/>
              <a:t> != prior</a:t>
            </a:r>
          </a:p>
        </p:txBody>
      </p:sp>
      <p:sp>
        <p:nvSpPr>
          <p:cNvPr id="91" name="Shape 91"/>
          <p:cNvSpPr/>
          <p:nvPr/>
        </p:nvSpPr>
        <p:spPr>
          <a:xfrm>
            <a:off x="917725" y="2809500"/>
            <a:ext cx="7751700" cy="6972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92" name="Shape 92"/>
          <p:cNvPicPr preferRelativeResize="0"/>
          <p:nvPr/>
        </p:nvPicPr>
        <p:blipFill>
          <a:blip r:embed="rId6">
            <a:alphaModFix/>
          </a:blip>
          <a:stretch>
            <a:fillRect/>
          </a:stretch>
        </p:blipFill>
        <p:spPr>
          <a:xfrm>
            <a:off x="2363425" y="4090527"/>
            <a:ext cx="4673809" cy="572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Shape 890"/>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Attend, Infer, Repeat</a:t>
            </a:r>
          </a:p>
        </p:txBody>
      </p:sp>
      <p:sp>
        <p:nvSpPr>
          <p:cNvPr id="891" name="Shape 891"/>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Variational auto-encoder for multiple objects per image</a:t>
            </a:r>
            <a:br>
              <a:rPr lang="en-GB"/>
            </a:br>
            <a:endParaRPr lang="en-GB"/>
          </a:p>
          <a:p>
            <a:pPr marL="457200" lvl="0" indent="-228600" rtl="0">
              <a:spcBef>
                <a:spcPts val="0"/>
              </a:spcBef>
              <a:buChar char="●"/>
            </a:pPr>
            <a:r>
              <a:rPr lang="en-GB"/>
              <a:t>Latent variables</a:t>
            </a:r>
          </a:p>
          <a:p>
            <a:pPr marL="914400" lvl="1" indent="-228600" rtl="0">
              <a:spcBef>
                <a:spcPts val="0"/>
              </a:spcBef>
              <a:buChar char="○"/>
            </a:pPr>
            <a:r>
              <a:rPr lang="en-GB"/>
              <a:t>Number of objects</a:t>
            </a:r>
          </a:p>
          <a:p>
            <a:pPr marL="914400" lvl="1" indent="-228600" rtl="0">
              <a:spcBef>
                <a:spcPts val="0"/>
              </a:spcBef>
              <a:buChar char="○"/>
            </a:pPr>
            <a:r>
              <a:rPr lang="en-GB"/>
              <a:t>Positions of objects</a:t>
            </a:r>
          </a:p>
          <a:p>
            <a:pPr marL="914400" lvl="1" indent="-228600">
              <a:spcBef>
                <a:spcPts val="0"/>
              </a:spcBef>
              <a:buChar char="○"/>
            </a:pPr>
            <a:r>
              <a:rPr lang="en-GB"/>
              <a:t>Descriptions of objects</a:t>
            </a:r>
          </a:p>
        </p:txBody>
      </p:sp>
      <p:sp>
        <p:nvSpPr>
          <p:cNvPr id="892" name="Shape 892"/>
          <p:cNvSpPr/>
          <p:nvPr/>
        </p:nvSpPr>
        <p:spPr>
          <a:xfrm rot="5400000">
            <a:off x="2945575" y="3302750"/>
            <a:ext cx="1169100" cy="1024500"/>
          </a:xfrm>
          <a:prstGeom prst="trapezoid">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3" name="Shape 893"/>
          <p:cNvSpPr/>
          <p:nvPr/>
        </p:nvSpPr>
        <p:spPr>
          <a:xfrm rot="-5400000">
            <a:off x="5054575" y="3302737"/>
            <a:ext cx="1169100" cy="1024500"/>
          </a:xfrm>
          <a:prstGeom prst="trapezoid">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4" name="Shape 894"/>
          <p:cNvSpPr txBox="1"/>
          <p:nvPr/>
        </p:nvSpPr>
        <p:spPr>
          <a:xfrm>
            <a:off x="4030037" y="3535975"/>
            <a:ext cx="1083900" cy="408600"/>
          </a:xfrm>
          <a:prstGeom prst="rect">
            <a:avLst/>
          </a:prstGeom>
          <a:noFill/>
          <a:ln>
            <a:noFill/>
          </a:ln>
        </p:spPr>
        <p:txBody>
          <a:bodyPr lIns="91425" tIns="91425" rIns="91425" bIns="91425" anchor="t" anchorCtr="0">
            <a:noAutofit/>
          </a:bodyPr>
          <a:lstStyle/>
          <a:p>
            <a:pPr lvl="0" algn="ctr">
              <a:spcBef>
                <a:spcPts val="0"/>
              </a:spcBef>
              <a:buNone/>
            </a:pPr>
            <a:r>
              <a:rPr lang="en-GB"/>
              <a:t>latent</a:t>
            </a:r>
          </a:p>
          <a:p>
            <a:pPr lvl="0" algn="ctr">
              <a:spcBef>
                <a:spcPts val="0"/>
              </a:spcBef>
              <a:buNone/>
            </a:pPr>
            <a:r>
              <a:rPr lang="en-GB"/>
              <a:t>variables</a:t>
            </a:r>
          </a:p>
        </p:txBody>
      </p:sp>
      <p:sp>
        <p:nvSpPr>
          <p:cNvPr id="895" name="Shape 895"/>
          <p:cNvSpPr txBox="1"/>
          <p:nvPr/>
        </p:nvSpPr>
        <p:spPr>
          <a:xfrm>
            <a:off x="2992625" y="3530340"/>
            <a:ext cx="1083900" cy="334500"/>
          </a:xfrm>
          <a:prstGeom prst="rect">
            <a:avLst/>
          </a:prstGeom>
          <a:noFill/>
          <a:ln>
            <a:noFill/>
          </a:ln>
        </p:spPr>
        <p:txBody>
          <a:bodyPr lIns="91425" tIns="91425" rIns="91425" bIns="91425" anchor="t" anchorCtr="0">
            <a:noAutofit/>
          </a:bodyPr>
          <a:lstStyle/>
          <a:p>
            <a:pPr lvl="0">
              <a:spcBef>
                <a:spcPts val="0"/>
              </a:spcBef>
              <a:buNone/>
            </a:pPr>
            <a:r>
              <a:rPr lang="en-GB"/>
              <a:t>encoder</a:t>
            </a:r>
          </a:p>
          <a:p>
            <a:pPr lvl="0">
              <a:spcBef>
                <a:spcPts val="0"/>
              </a:spcBef>
              <a:buNone/>
            </a:pPr>
            <a:r>
              <a:rPr lang="en-GB"/>
              <a:t>(inference)</a:t>
            </a:r>
          </a:p>
        </p:txBody>
      </p:sp>
      <p:sp>
        <p:nvSpPr>
          <p:cNvPr id="896" name="Shape 896"/>
          <p:cNvSpPr txBox="1"/>
          <p:nvPr/>
        </p:nvSpPr>
        <p:spPr>
          <a:xfrm>
            <a:off x="5106949" y="3527363"/>
            <a:ext cx="1083900" cy="334500"/>
          </a:xfrm>
          <a:prstGeom prst="rect">
            <a:avLst/>
          </a:prstGeom>
          <a:noFill/>
          <a:ln>
            <a:noFill/>
          </a:ln>
        </p:spPr>
        <p:txBody>
          <a:bodyPr lIns="91425" tIns="91425" rIns="91425" bIns="91425" anchor="t" anchorCtr="0">
            <a:noAutofit/>
          </a:bodyPr>
          <a:lstStyle/>
          <a:p>
            <a:pPr lvl="0" rtl="0">
              <a:spcBef>
                <a:spcPts val="0"/>
              </a:spcBef>
              <a:buNone/>
            </a:pPr>
            <a:r>
              <a:rPr lang="en-GB"/>
              <a:t>decoder (generator)</a:t>
            </a:r>
          </a:p>
        </p:txBody>
      </p:sp>
      <p:pic>
        <p:nvPicPr>
          <p:cNvPr id="897" name="Shape 897"/>
          <p:cNvPicPr preferRelativeResize="0"/>
          <p:nvPr/>
        </p:nvPicPr>
        <p:blipFill>
          <a:blip r:embed="rId3">
            <a:alphaModFix/>
          </a:blip>
          <a:stretch>
            <a:fillRect/>
          </a:stretch>
        </p:blipFill>
        <p:spPr>
          <a:xfrm>
            <a:off x="1729650" y="3230492"/>
            <a:ext cx="1170825" cy="1170825"/>
          </a:xfrm>
          <a:prstGeom prst="rect">
            <a:avLst/>
          </a:prstGeom>
          <a:noFill/>
          <a:ln>
            <a:noFill/>
          </a:ln>
        </p:spPr>
      </p:pic>
      <p:pic>
        <p:nvPicPr>
          <p:cNvPr id="898" name="Shape 898"/>
          <p:cNvPicPr preferRelativeResize="0"/>
          <p:nvPr/>
        </p:nvPicPr>
        <p:blipFill>
          <a:blip r:embed="rId4">
            <a:alphaModFix/>
          </a:blip>
          <a:stretch>
            <a:fillRect/>
          </a:stretch>
        </p:blipFill>
        <p:spPr>
          <a:xfrm>
            <a:off x="6243525" y="3230467"/>
            <a:ext cx="1170825" cy="1170825"/>
          </a:xfrm>
          <a:prstGeom prst="rect">
            <a:avLst/>
          </a:prstGeom>
          <a:noFill/>
          <a:ln>
            <a:noFill/>
          </a:ln>
        </p:spPr>
      </p:pic>
      <p:sp>
        <p:nvSpPr>
          <p:cNvPr id="899" name="Shape 899"/>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Eslami et al. "Attend, Infer, Repeat", 2016</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pic>
        <p:nvPicPr>
          <p:cNvPr id="904" name="Shape 904"/>
          <p:cNvPicPr preferRelativeResize="0"/>
          <p:nvPr/>
        </p:nvPicPr>
        <p:blipFill>
          <a:blip r:embed="rId3">
            <a:alphaModFix/>
          </a:blip>
          <a:stretch>
            <a:fillRect/>
          </a:stretch>
        </p:blipFill>
        <p:spPr>
          <a:xfrm>
            <a:off x="76199" y="1096623"/>
            <a:ext cx="7165377" cy="3201373"/>
          </a:xfrm>
          <a:prstGeom prst="rect">
            <a:avLst/>
          </a:prstGeom>
          <a:noFill/>
          <a:ln>
            <a:noFill/>
          </a:ln>
        </p:spPr>
      </p:pic>
      <p:sp>
        <p:nvSpPr>
          <p:cNvPr id="905" name="Shape 905"/>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Generative model</a:t>
            </a:r>
          </a:p>
        </p:txBody>
      </p:sp>
      <p:pic>
        <p:nvPicPr>
          <p:cNvPr id="906" name="Shape 906"/>
          <p:cNvPicPr preferRelativeResize="0"/>
          <p:nvPr/>
        </p:nvPicPr>
        <p:blipFill>
          <a:blip r:embed="rId4">
            <a:alphaModFix/>
          </a:blip>
          <a:stretch>
            <a:fillRect/>
          </a:stretch>
        </p:blipFill>
        <p:spPr>
          <a:xfrm>
            <a:off x="7785087" y="3773375"/>
            <a:ext cx="1186575" cy="1186575"/>
          </a:xfrm>
          <a:prstGeom prst="rect">
            <a:avLst/>
          </a:prstGeom>
          <a:noFill/>
          <a:ln>
            <a:noFill/>
          </a:ln>
        </p:spPr>
      </p:pic>
      <p:pic>
        <p:nvPicPr>
          <p:cNvPr id="907" name="Shape 907"/>
          <p:cNvPicPr preferRelativeResize="0"/>
          <p:nvPr/>
        </p:nvPicPr>
        <p:blipFill rotWithShape="1">
          <a:blip r:embed="rId4">
            <a:alphaModFix/>
          </a:blip>
          <a:srcRect l="10191" t="24233" r="57941" b="40049"/>
          <a:stretch/>
        </p:blipFill>
        <p:spPr>
          <a:xfrm>
            <a:off x="7867849" y="844679"/>
            <a:ext cx="1021100" cy="1144447"/>
          </a:xfrm>
          <a:prstGeom prst="rect">
            <a:avLst/>
          </a:prstGeom>
          <a:noFill/>
          <a:ln>
            <a:noFill/>
          </a:ln>
        </p:spPr>
      </p:pic>
      <p:grpSp>
        <p:nvGrpSpPr>
          <p:cNvPr id="908" name="Shape 908"/>
          <p:cNvGrpSpPr/>
          <p:nvPr/>
        </p:nvGrpSpPr>
        <p:grpSpPr>
          <a:xfrm>
            <a:off x="7785094" y="2383800"/>
            <a:ext cx="1186575" cy="1186575"/>
            <a:chOff x="7531756" y="2069500"/>
            <a:chExt cx="1186575" cy="1186575"/>
          </a:xfrm>
        </p:grpSpPr>
        <p:pic>
          <p:nvPicPr>
            <p:cNvPr id="909" name="Shape 909"/>
            <p:cNvPicPr preferRelativeResize="0"/>
            <p:nvPr/>
          </p:nvPicPr>
          <p:blipFill>
            <a:blip r:embed="rId4">
              <a:alphaModFix/>
            </a:blip>
            <a:stretch>
              <a:fillRect/>
            </a:stretch>
          </p:blipFill>
          <p:spPr>
            <a:xfrm>
              <a:off x="7531756" y="2069500"/>
              <a:ext cx="1186575" cy="1186575"/>
            </a:xfrm>
            <a:prstGeom prst="rect">
              <a:avLst/>
            </a:prstGeom>
            <a:noFill/>
            <a:ln>
              <a:noFill/>
            </a:ln>
          </p:spPr>
        </p:pic>
        <p:sp>
          <p:nvSpPr>
            <p:cNvPr id="910" name="Shape 910"/>
            <p:cNvSpPr/>
            <p:nvPr/>
          </p:nvSpPr>
          <p:spPr>
            <a:xfrm>
              <a:off x="8110075" y="2326300"/>
              <a:ext cx="352200" cy="459000"/>
            </a:xfrm>
            <a:prstGeom prst="rect">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1" name="Shape 911"/>
            <p:cNvSpPr/>
            <p:nvPr/>
          </p:nvSpPr>
          <p:spPr>
            <a:xfrm>
              <a:off x="7683225" y="2326300"/>
              <a:ext cx="288000" cy="459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912" name="Shape 912"/>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Eslami et al. "Attend, Infer, Repeat", 2016</a:t>
            </a:r>
          </a:p>
        </p:txBody>
      </p:sp>
      <p:cxnSp>
        <p:nvCxnSpPr>
          <p:cNvPr id="913" name="Shape 913"/>
          <p:cNvCxnSpPr/>
          <p:nvPr/>
        </p:nvCxnSpPr>
        <p:spPr>
          <a:xfrm rot="10800000" flipH="1">
            <a:off x="5707175" y="1597075"/>
            <a:ext cx="1996200" cy="1550100"/>
          </a:xfrm>
          <a:prstGeom prst="straightConnector1">
            <a:avLst/>
          </a:prstGeom>
          <a:noFill/>
          <a:ln w="19050" cap="flat" cmpd="sng">
            <a:solidFill>
              <a:srgbClr val="000000"/>
            </a:solidFill>
            <a:prstDash val="solid"/>
            <a:round/>
            <a:headEnd type="none" w="lg" len="lg"/>
            <a:tailEnd type="triangle" w="lg" len="lg"/>
          </a:ln>
        </p:spPr>
      </p:cxnSp>
      <p:cxnSp>
        <p:nvCxnSpPr>
          <p:cNvPr id="914" name="Shape 914"/>
          <p:cNvCxnSpPr/>
          <p:nvPr/>
        </p:nvCxnSpPr>
        <p:spPr>
          <a:xfrm rot="10800000" flipH="1">
            <a:off x="7169419" y="2900987"/>
            <a:ext cx="539400" cy="639600"/>
          </a:xfrm>
          <a:prstGeom prst="straightConnector1">
            <a:avLst/>
          </a:prstGeom>
          <a:noFill/>
          <a:ln w="19050" cap="flat" cmpd="sng">
            <a:solidFill>
              <a:srgbClr val="000000"/>
            </a:solidFill>
            <a:prstDash val="solid"/>
            <a:round/>
            <a:headEnd type="none" w="lg" len="lg"/>
            <a:tailEnd type="triangle" w="lg" len="lg"/>
          </a:ln>
        </p:spPr>
      </p:cxnSp>
      <p:cxnSp>
        <p:nvCxnSpPr>
          <p:cNvPr id="915" name="Shape 915"/>
          <p:cNvCxnSpPr/>
          <p:nvPr/>
        </p:nvCxnSpPr>
        <p:spPr>
          <a:xfrm>
            <a:off x="2031050" y="4154886"/>
            <a:ext cx="5496300" cy="0"/>
          </a:xfrm>
          <a:prstGeom prst="straightConnector1">
            <a:avLst/>
          </a:prstGeom>
          <a:noFill/>
          <a:ln w="19050" cap="flat" cmpd="sng">
            <a:solidFill>
              <a:srgbClr val="000000"/>
            </a:solidFill>
            <a:prstDash val="solid"/>
            <a:round/>
            <a:headEnd type="none" w="lg" len="lg"/>
            <a:tailEnd type="triangle" w="lg" len="lg"/>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Shape 920"/>
          <p:cNvPicPr preferRelativeResize="0"/>
          <p:nvPr/>
        </p:nvPicPr>
        <p:blipFill>
          <a:blip r:embed="rId3">
            <a:alphaModFix/>
          </a:blip>
          <a:stretch>
            <a:fillRect/>
          </a:stretch>
        </p:blipFill>
        <p:spPr>
          <a:xfrm>
            <a:off x="1411300" y="1615415"/>
            <a:ext cx="6562953" cy="2280259"/>
          </a:xfrm>
          <a:prstGeom prst="rect">
            <a:avLst/>
          </a:prstGeom>
          <a:noFill/>
          <a:ln>
            <a:noFill/>
          </a:ln>
        </p:spPr>
      </p:pic>
      <p:sp>
        <p:nvSpPr>
          <p:cNvPr id="921" name="Shape 921"/>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Generative model</a:t>
            </a:r>
          </a:p>
        </p:txBody>
      </p:sp>
      <p:sp>
        <p:nvSpPr>
          <p:cNvPr id="922" name="Shape 922"/>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VAE</a:t>
            </a:r>
          </a:p>
          <a:p>
            <a:pPr marL="457200" lvl="0" indent="-228600" rtl="0">
              <a:spcBef>
                <a:spcPts val="1000"/>
              </a:spcBef>
              <a:buChar char="●"/>
            </a:pPr>
            <a:r>
              <a:rPr lang="en-GB"/>
              <a:t>Attend, Infer, Repeat</a:t>
            </a:r>
          </a:p>
          <a:p>
            <a:pPr lvl="0" rtl="0">
              <a:spcBef>
                <a:spcPts val="0"/>
              </a:spcBef>
              <a:buNone/>
            </a:pPr>
            <a:endParaRPr/>
          </a:p>
          <a:p>
            <a:pPr lvl="0" rtl="0">
              <a:spcBef>
                <a:spcPts val="0"/>
              </a:spcBef>
              <a:buNone/>
            </a:pPr>
            <a:endParaRPr/>
          </a:p>
          <a:p>
            <a:pPr lvl="0">
              <a:spcBef>
                <a:spcPts val="0"/>
              </a:spcBef>
              <a:buNone/>
            </a:pPr>
            <a:endParaRPr/>
          </a:p>
        </p:txBody>
      </p:sp>
      <p:sp>
        <p:nvSpPr>
          <p:cNvPr id="923" name="Shape 923"/>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Eslami et al. "Attend, Infer, Repeat", 2016</a:t>
            </a:r>
          </a:p>
        </p:txBody>
      </p:sp>
      <p:sp>
        <p:nvSpPr>
          <p:cNvPr id="924" name="Shape 924"/>
          <p:cNvSpPr txBox="1"/>
          <p:nvPr/>
        </p:nvSpPr>
        <p:spPr>
          <a:xfrm>
            <a:off x="5855997" y="2841425"/>
            <a:ext cx="1667400" cy="341400"/>
          </a:xfrm>
          <a:prstGeom prst="rect">
            <a:avLst/>
          </a:prstGeom>
          <a:noFill/>
          <a:ln>
            <a:noFill/>
          </a:ln>
        </p:spPr>
        <p:txBody>
          <a:bodyPr lIns="91425" tIns="91425" rIns="91425" bIns="91425" anchor="t" anchorCtr="0">
            <a:noAutofit/>
          </a:bodyPr>
          <a:lstStyle/>
          <a:p>
            <a:pPr lvl="0">
              <a:spcBef>
                <a:spcPts val="0"/>
              </a:spcBef>
              <a:buNone/>
            </a:pPr>
            <a:r>
              <a:rPr lang="en-GB"/>
              <a:t>number of objects</a:t>
            </a:r>
          </a:p>
        </p:txBody>
      </p:sp>
      <p:sp>
        <p:nvSpPr>
          <p:cNvPr id="925" name="Shape 925"/>
          <p:cNvSpPr txBox="1"/>
          <p:nvPr/>
        </p:nvSpPr>
        <p:spPr>
          <a:xfrm>
            <a:off x="2673821" y="4126300"/>
            <a:ext cx="1494600" cy="341400"/>
          </a:xfrm>
          <a:prstGeom prst="rect">
            <a:avLst/>
          </a:prstGeom>
          <a:noFill/>
          <a:ln>
            <a:noFill/>
          </a:ln>
        </p:spPr>
        <p:txBody>
          <a:bodyPr lIns="91425" tIns="91425" rIns="91425" bIns="91425" anchor="t" anchorCtr="0">
            <a:noAutofit/>
          </a:bodyPr>
          <a:lstStyle/>
          <a:p>
            <a:pPr lvl="0" rtl="0">
              <a:spcBef>
                <a:spcPts val="0"/>
              </a:spcBef>
              <a:buNone/>
            </a:pPr>
            <a:r>
              <a:rPr lang="en-GB" sz="1600"/>
              <a:t>VAE code</a:t>
            </a:r>
          </a:p>
        </p:txBody>
      </p:sp>
      <p:sp>
        <p:nvSpPr>
          <p:cNvPr id="926" name="Shape 926"/>
          <p:cNvSpPr txBox="1"/>
          <p:nvPr/>
        </p:nvSpPr>
        <p:spPr>
          <a:xfrm>
            <a:off x="317074" y="4126300"/>
            <a:ext cx="2356800" cy="341400"/>
          </a:xfrm>
          <a:prstGeom prst="rect">
            <a:avLst/>
          </a:prstGeom>
          <a:noFill/>
          <a:ln>
            <a:noFill/>
          </a:ln>
        </p:spPr>
        <p:txBody>
          <a:bodyPr lIns="91425" tIns="91425" rIns="91425" bIns="91425" anchor="t" anchorCtr="0">
            <a:noAutofit/>
          </a:bodyPr>
          <a:lstStyle/>
          <a:p>
            <a:pPr lvl="0" algn="ctr" rtl="0">
              <a:spcBef>
                <a:spcPts val="0"/>
              </a:spcBef>
              <a:buNone/>
            </a:pPr>
            <a:r>
              <a:rPr lang="en-GB" sz="1600"/>
              <a:t>spatial transformer parameters</a:t>
            </a:r>
          </a:p>
        </p:txBody>
      </p:sp>
      <p:cxnSp>
        <p:nvCxnSpPr>
          <p:cNvPr id="927" name="Shape 927"/>
          <p:cNvCxnSpPr/>
          <p:nvPr/>
        </p:nvCxnSpPr>
        <p:spPr>
          <a:xfrm rot="10800000" flipH="1">
            <a:off x="1824274" y="3919300"/>
            <a:ext cx="474600" cy="199200"/>
          </a:xfrm>
          <a:prstGeom prst="straightConnector1">
            <a:avLst/>
          </a:prstGeom>
          <a:noFill/>
          <a:ln w="9525" cap="flat" cmpd="sng">
            <a:solidFill>
              <a:srgbClr val="000000"/>
            </a:solidFill>
            <a:prstDash val="solid"/>
            <a:round/>
            <a:headEnd type="none" w="lg" len="lg"/>
            <a:tailEnd type="triangle" w="lg" len="lg"/>
          </a:ln>
        </p:spPr>
      </p:cxnSp>
      <p:cxnSp>
        <p:nvCxnSpPr>
          <p:cNvPr id="928" name="Shape 928"/>
          <p:cNvCxnSpPr>
            <a:stCxn id="925" idx="0"/>
          </p:cNvCxnSpPr>
          <p:nvPr/>
        </p:nvCxnSpPr>
        <p:spPr>
          <a:xfrm rot="10800000">
            <a:off x="3164621" y="3911500"/>
            <a:ext cx="256500" cy="214800"/>
          </a:xfrm>
          <a:prstGeom prst="straightConnector1">
            <a:avLst/>
          </a:prstGeom>
          <a:noFill/>
          <a:ln w="9525" cap="flat" cmpd="sng">
            <a:solidFill>
              <a:srgbClr val="000000"/>
            </a:solidFill>
            <a:prstDash val="solid"/>
            <a:round/>
            <a:headEnd type="none" w="lg" len="lg"/>
            <a:tailEnd type="triangle" w="lg" len="lg"/>
          </a:ln>
        </p:spPr>
      </p:cxnSp>
      <p:pic>
        <p:nvPicPr>
          <p:cNvPr id="929" name="Shape 929"/>
          <p:cNvPicPr preferRelativeResize="0"/>
          <p:nvPr/>
        </p:nvPicPr>
        <p:blipFill>
          <a:blip r:embed="rId4">
            <a:alphaModFix/>
          </a:blip>
          <a:stretch>
            <a:fillRect/>
          </a:stretch>
        </p:blipFill>
        <p:spPr>
          <a:xfrm>
            <a:off x="2412700" y="659277"/>
            <a:ext cx="4560149" cy="572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Shape 934"/>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Inference model</a:t>
            </a:r>
          </a:p>
        </p:txBody>
      </p:sp>
      <p:sp>
        <p:nvSpPr>
          <p:cNvPr id="935" name="Shape 935"/>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VAE</a:t>
            </a:r>
          </a:p>
          <a:p>
            <a:pPr marL="457200" lvl="0" indent="-228600" rtl="0">
              <a:spcBef>
                <a:spcPts val="1000"/>
              </a:spcBef>
              <a:buChar char="●"/>
            </a:pPr>
            <a:r>
              <a:rPr lang="en-GB"/>
              <a:t>Attend, Infer, Repeat</a:t>
            </a:r>
          </a:p>
        </p:txBody>
      </p:sp>
      <p:cxnSp>
        <p:nvCxnSpPr>
          <p:cNvPr id="936" name="Shape 936"/>
          <p:cNvCxnSpPr>
            <a:stCxn id="937" idx="0"/>
          </p:cNvCxnSpPr>
          <p:nvPr/>
        </p:nvCxnSpPr>
        <p:spPr>
          <a:xfrm rot="10800000">
            <a:off x="5399680" y="3180075"/>
            <a:ext cx="959400" cy="355800"/>
          </a:xfrm>
          <a:prstGeom prst="straightConnector1">
            <a:avLst/>
          </a:prstGeom>
          <a:noFill/>
          <a:ln w="9525" cap="flat" cmpd="sng">
            <a:solidFill>
              <a:srgbClr val="000000"/>
            </a:solidFill>
            <a:prstDash val="solid"/>
            <a:round/>
            <a:headEnd type="none" w="lg" len="lg"/>
            <a:tailEnd type="triangle" w="lg" len="lg"/>
          </a:ln>
        </p:spPr>
      </p:cxnSp>
      <p:cxnSp>
        <p:nvCxnSpPr>
          <p:cNvPr id="938" name="Shape 938"/>
          <p:cNvCxnSpPr>
            <a:stCxn id="937" idx="0"/>
          </p:cNvCxnSpPr>
          <p:nvPr/>
        </p:nvCxnSpPr>
        <p:spPr>
          <a:xfrm rot="10800000" flipH="1">
            <a:off x="6359080" y="3180075"/>
            <a:ext cx="705300" cy="355800"/>
          </a:xfrm>
          <a:prstGeom prst="straightConnector1">
            <a:avLst/>
          </a:prstGeom>
          <a:noFill/>
          <a:ln w="9525" cap="flat" cmpd="sng">
            <a:solidFill>
              <a:srgbClr val="000000"/>
            </a:solidFill>
            <a:prstDash val="solid"/>
            <a:round/>
            <a:headEnd type="none" w="lg" len="lg"/>
            <a:tailEnd type="triangle" w="lg" len="lg"/>
          </a:ln>
        </p:spPr>
      </p:cxnSp>
      <p:cxnSp>
        <p:nvCxnSpPr>
          <p:cNvPr id="939" name="Shape 939"/>
          <p:cNvCxnSpPr/>
          <p:nvPr/>
        </p:nvCxnSpPr>
        <p:spPr>
          <a:xfrm rot="10800000">
            <a:off x="3532150" y="3114475"/>
            <a:ext cx="0" cy="373500"/>
          </a:xfrm>
          <a:prstGeom prst="straightConnector1">
            <a:avLst/>
          </a:prstGeom>
          <a:noFill/>
          <a:ln w="9525" cap="flat" cmpd="sng">
            <a:solidFill>
              <a:srgbClr val="000000"/>
            </a:solidFill>
            <a:prstDash val="solid"/>
            <a:round/>
            <a:headEnd type="none" w="lg" len="lg"/>
            <a:tailEnd type="triangle" w="lg" len="lg"/>
          </a:ln>
        </p:spPr>
      </p:cxnSp>
      <p:pic>
        <p:nvPicPr>
          <p:cNvPr id="940" name="Shape 940"/>
          <p:cNvPicPr preferRelativeResize="0"/>
          <p:nvPr/>
        </p:nvPicPr>
        <p:blipFill>
          <a:blip r:embed="rId3">
            <a:alphaModFix/>
          </a:blip>
          <a:stretch>
            <a:fillRect/>
          </a:stretch>
        </p:blipFill>
        <p:spPr>
          <a:xfrm>
            <a:off x="384126" y="2106125"/>
            <a:ext cx="8064045" cy="1189899"/>
          </a:xfrm>
          <a:prstGeom prst="rect">
            <a:avLst/>
          </a:prstGeom>
          <a:noFill/>
          <a:ln>
            <a:noFill/>
          </a:ln>
        </p:spPr>
      </p:pic>
      <p:pic>
        <p:nvPicPr>
          <p:cNvPr id="941" name="Shape 941"/>
          <p:cNvPicPr preferRelativeResize="0"/>
          <p:nvPr/>
        </p:nvPicPr>
        <p:blipFill>
          <a:blip r:embed="rId4">
            <a:alphaModFix/>
          </a:blip>
          <a:stretch>
            <a:fillRect/>
          </a:stretch>
        </p:blipFill>
        <p:spPr>
          <a:xfrm>
            <a:off x="2696350" y="3560274"/>
            <a:ext cx="1842208" cy="268349"/>
          </a:xfrm>
          <a:prstGeom prst="rect">
            <a:avLst/>
          </a:prstGeom>
          <a:noFill/>
          <a:ln>
            <a:noFill/>
          </a:ln>
        </p:spPr>
      </p:pic>
      <p:pic>
        <p:nvPicPr>
          <p:cNvPr id="942" name="Shape 942"/>
          <p:cNvPicPr preferRelativeResize="0"/>
          <p:nvPr/>
        </p:nvPicPr>
        <p:blipFill>
          <a:blip r:embed="rId5">
            <a:alphaModFix/>
          </a:blip>
          <a:stretch>
            <a:fillRect/>
          </a:stretch>
        </p:blipFill>
        <p:spPr>
          <a:xfrm>
            <a:off x="2903417" y="815122"/>
            <a:ext cx="3337159" cy="373500"/>
          </a:xfrm>
          <a:prstGeom prst="rect">
            <a:avLst/>
          </a:prstGeom>
          <a:noFill/>
          <a:ln>
            <a:noFill/>
          </a:ln>
        </p:spPr>
      </p:pic>
      <p:pic>
        <p:nvPicPr>
          <p:cNvPr id="943" name="Shape 943"/>
          <p:cNvPicPr preferRelativeResize="0"/>
          <p:nvPr/>
        </p:nvPicPr>
        <p:blipFill>
          <a:blip r:embed="rId6">
            <a:alphaModFix/>
          </a:blip>
          <a:stretch>
            <a:fillRect/>
          </a:stretch>
        </p:blipFill>
        <p:spPr>
          <a:xfrm>
            <a:off x="5036525" y="3538674"/>
            <a:ext cx="2627823" cy="311550"/>
          </a:xfrm>
          <a:prstGeom prst="rect">
            <a:avLst/>
          </a:prstGeom>
          <a:noFill/>
          <a:ln>
            <a:noFill/>
          </a:ln>
        </p:spPr>
      </p:pic>
      <p:sp>
        <p:nvSpPr>
          <p:cNvPr id="944" name="Shape 944"/>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Eslami et al. "Attend, Infer, Repeat", 2016</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cxnSp>
        <p:nvCxnSpPr>
          <p:cNvPr id="949" name="Shape 949"/>
          <p:cNvCxnSpPr>
            <a:stCxn id="950" idx="3"/>
            <a:endCxn id="951" idx="1"/>
          </p:cNvCxnSpPr>
          <p:nvPr/>
        </p:nvCxnSpPr>
        <p:spPr>
          <a:xfrm>
            <a:off x="2525289" y="2611442"/>
            <a:ext cx="4140600" cy="0"/>
          </a:xfrm>
          <a:prstGeom prst="straightConnector1">
            <a:avLst/>
          </a:prstGeom>
          <a:noFill/>
          <a:ln w="9525" cap="flat" cmpd="sng">
            <a:solidFill>
              <a:srgbClr val="000000"/>
            </a:solidFill>
            <a:prstDash val="solid"/>
            <a:round/>
            <a:headEnd type="none" w="lg" len="lg"/>
            <a:tailEnd type="triangle" w="lg" len="lg"/>
          </a:ln>
        </p:spPr>
      </p:cxnSp>
      <p:sp>
        <p:nvSpPr>
          <p:cNvPr id="952" name="Shape 952"/>
          <p:cNvSpPr/>
          <p:nvPr/>
        </p:nvSpPr>
        <p:spPr>
          <a:xfrm>
            <a:off x="1920800" y="1045775"/>
            <a:ext cx="3660000" cy="6744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3" name="Shape 953"/>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Implementing the model</a:t>
            </a:r>
          </a:p>
        </p:txBody>
      </p:sp>
      <p:sp>
        <p:nvSpPr>
          <p:cNvPr id="954" name="Shape 954"/>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Eslami et al. "Attend, Infer, Repeat", 2016</a:t>
            </a:r>
          </a:p>
        </p:txBody>
      </p:sp>
      <p:pic>
        <p:nvPicPr>
          <p:cNvPr id="955" name="Shape 955"/>
          <p:cNvPicPr preferRelativeResize="0"/>
          <p:nvPr/>
        </p:nvPicPr>
        <p:blipFill>
          <a:blip r:embed="rId3">
            <a:alphaModFix/>
          </a:blip>
          <a:stretch>
            <a:fillRect/>
          </a:stretch>
        </p:blipFill>
        <p:spPr>
          <a:xfrm>
            <a:off x="1739632" y="3476656"/>
            <a:ext cx="1056224" cy="1048024"/>
          </a:xfrm>
          <a:prstGeom prst="rect">
            <a:avLst/>
          </a:prstGeom>
          <a:noFill/>
          <a:ln>
            <a:noFill/>
          </a:ln>
        </p:spPr>
      </p:pic>
      <p:sp>
        <p:nvSpPr>
          <p:cNvPr id="950" name="Shape 950"/>
          <p:cNvSpPr/>
          <p:nvPr/>
        </p:nvSpPr>
        <p:spPr>
          <a:xfrm>
            <a:off x="2010189" y="2340242"/>
            <a:ext cx="515100" cy="542400"/>
          </a:xfrm>
          <a:prstGeom prst="rect">
            <a:avLst/>
          </a:prstGeom>
          <a:solidFill>
            <a:srgbClr val="E6913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956" name="Shape 956"/>
          <p:cNvPicPr preferRelativeResize="0"/>
          <p:nvPr/>
        </p:nvPicPr>
        <p:blipFill>
          <a:blip r:embed="rId4">
            <a:alphaModFix/>
          </a:blip>
          <a:stretch>
            <a:fillRect/>
          </a:stretch>
        </p:blipFill>
        <p:spPr>
          <a:xfrm>
            <a:off x="1983611" y="1093250"/>
            <a:ext cx="568254" cy="572700"/>
          </a:xfrm>
          <a:prstGeom prst="rect">
            <a:avLst/>
          </a:prstGeom>
          <a:noFill/>
          <a:ln>
            <a:noFill/>
          </a:ln>
        </p:spPr>
      </p:pic>
      <p:pic>
        <p:nvPicPr>
          <p:cNvPr id="957" name="Shape 957"/>
          <p:cNvPicPr preferRelativeResize="0"/>
          <p:nvPr/>
        </p:nvPicPr>
        <p:blipFill>
          <a:blip r:embed="rId5">
            <a:alphaModFix/>
          </a:blip>
          <a:stretch>
            <a:fillRect/>
          </a:stretch>
        </p:blipFill>
        <p:spPr>
          <a:xfrm>
            <a:off x="2146824" y="2473262"/>
            <a:ext cx="241828" cy="276375"/>
          </a:xfrm>
          <a:prstGeom prst="rect">
            <a:avLst/>
          </a:prstGeom>
          <a:noFill/>
          <a:ln>
            <a:noFill/>
          </a:ln>
        </p:spPr>
      </p:pic>
      <p:cxnSp>
        <p:nvCxnSpPr>
          <p:cNvPr id="958" name="Shape 958"/>
          <p:cNvCxnSpPr>
            <a:stCxn id="955" idx="0"/>
            <a:endCxn id="950" idx="2"/>
          </p:cNvCxnSpPr>
          <p:nvPr/>
        </p:nvCxnSpPr>
        <p:spPr>
          <a:xfrm rot="10800000">
            <a:off x="2267744" y="2882656"/>
            <a:ext cx="0" cy="594000"/>
          </a:xfrm>
          <a:prstGeom prst="straightConnector1">
            <a:avLst/>
          </a:prstGeom>
          <a:noFill/>
          <a:ln w="19050" cap="flat" cmpd="sng">
            <a:solidFill>
              <a:srgbClr val="000000"/>
            </a:solidFill>
            <a:prstDash val="solid"/>
            <a:round/>
            <a:headEnd type="none" w="lg" len="lg"/>
            <a:tailEnd type="triangle" w="lg" len="lg"/>
          </a:ln>
        </p:spPr>
      </p:cxnSp>
      <p:cxnSp>
        <p:nvCxnSpPr>
          <p:cNvPr id="959" name="Shape 959"/>
          <p:cNvCxnSpPr>
            <a:stCxn id="956" idx="3"/>
            <a:endCxn id="960" idx="1"/>
          </p:cNvCxnSpPr>
          <p:nvPr/>
        </p:nvCxnSpPr>
        <p:spPr>
          <a:xfrm>
            <a:off x="2551866" y="1379600"/>
            <a:ext cx="400200" cy="600"/>
          </a:xfrm>
          <a:prstGeom prst="straightConnector1">
            <a:avLst/>
          </a:prstGeom>
          <a:noFill/>
          <a:ln w="9525" cap="flat" cmpd="sng">
            <a:solidFill>
              <a:srgbClr val="000000"/>
            </a:solidFill>
            <a:prstDash val="solid"/>
            <a:round/>
            <a:headEnd type="none" w="lg" len="lg"/>
            <a:tailEnd type="triangle" w="lg" len="lg"/>
          </a:ln>
        </p:spPr>
      </p:cxnSp>
      <p:cxnSp>
        <p:nvCxnSpPr>
          <p:cNvPr id="961" name="Shape 961"/>
          <p:cNvCxnSpPr>
            <a:stCxn id="960" idx="3"/>
            <a:endCxn id="962" idx="1"/>
          </p:cNvCxnSpPr>
          <p:nvPr/>
        </p:nvCxnSpPr>
        <p:spPr>
          <a:xfrm rot="10800000" flipH="1">
            <a:off x="4258375" y="1378100"/>
            <a:ext cx="635100" cy="2100"/>
          </a:xfrm>
          <a:prstGeom prst="straightConnector1">
            <a:avLst/>
          </a:prstGeom>
          <a:noFill/>
          <a:ln w="9525" cap="flat" cmpd="sng">
            <a:solidFill>
              <a:srgbClr val="000000"/>
            </a:solidFill>
            <a:prstDash val="solid"/>
            <a:round/>
            <a:headEnd type="none" w="lg" len="lg"/>
            <a:tailEnd type="triangle" w="lg" len="lg"/>
          </a:ln>
        </p:spPr>
      </p:cxnSp>
      <p:pic>
        <p:nvPicPr>
          <p:cNvPr id="962" name="Shape 962"/>
          <p:cNvPicPr preferRelativeResize="0"/>
          <p:nvPr/>
        </p:nvPicPr>
        <p:blipFill>
          <a:blip r:embed="rId6">
            <a:alphaModFix/>
          </a:blip>
          <a:stretch>
            <a:fillRect/>
          </a:stretch>
        </p:blipFill>
        <p:spPr>
          <a:xfrm>
            <a:off x="4893475" y="1081100"/>
            <a:ext cx="589360" cy="594000"/>
          </a:xfrm>
          <a:prstGeom prst="rect">
            <a:avLst/>
          </a:prstGeom>
          <a:noFill/>
          <a:ln>
            <a:noFill/>
          </a:ln>
        </p:spPr>
      </p:pic>
      <p:cxnSp>
        <p:nvCxnSpPr>
          <p:cNvPr id="963" name="Shape 963"/>
          <p:cNvCxnSpPr>
            <a:stCxn id="950" idx="3"/>
          </p:cNvCxnSpPr>
          <p:nvPr/>
        </p:nvCxnSpPr>
        <p:spPr>
          <a:xfrm rot="10800000" flipH="1">
            <a:off x="2525289" y="2443742"/>
            <a:ext cx="676200" cy="167700"/>
          </a:xfrm>
          <a:prstGeom prst="straightConnector1">
            <a:avLst/>
          </a:prstGeom>
          <a:noFill/>
          <a:ln w="19050" cap="flat" cmpd="sng">
            <a:solidFill>
              <a:srgbClr val="000000"/>
            </a:solidFill>
            <a:prstDash val="solid"/>
            <a:round/>
            <a:headEnd type="none" w="lg" len="lg"/>
            <a:tailEnd type="triangle" w="lg" len="lg"/>
          </a:ln>
        </p:spPr>
      </p:cxnSp>
      <p:cxnSp>
        <p:nvCxnSpPr>
          <p:cNvPr id="964" name="Shape 964"/>
          <p:cNvCxnSpPr/>
          <p:nvPr/>
        </p:nvCxnSpPr>
        <p:spPr>
          <a:xfrm rot="10800000">
            <a:off x="2414600" y="2047475"/>
            <a:ext cx="621000" cy="148500"/>
          </a:xfrm>
          <a:prstGeom prst="straightConnector1">
            <a:avLst/>
          </a:prstGeom>
          <a:noFill/>
          <a:ln w="19050" cap="flat" cmpd="sng">
            <a:solidFill>
              <a:srgbClr val="000000"/>
            </a:solidFill>
            <a:prstDash val="solid"/>
            <a:round/>
            <a:headEnd type="none" w="lg" len="lg"/>
            <a:tailEnd type="triangle" w="lg" len="lg"/>
          </a:ln>
        </p:spPr>
      </p:cxnSp>
      <p:sp>
        <p:nvSpPr>
          <p:cNvPr id="965" name="Shape 965"/>
          <p:cNvSpPr txBox="1"/>
          <p:nvPr/>
        </p:nvSpPr>
        <p:spPr>
          <a:xfrm>
            <a:off x="5655575" y="1170825"/>
            <a:ext cx="568200" cy="341400"/>
          </a:xfrm>
          <a:prstGeom prst="rect">
            <a:avLst/>
          </a:prstGeom>
          <a:noFill/>
          <a:ln>
            <a:noFill/>
          </a:ln>
        </p:spPr>
        <p:txBody>
          <a:bodyPr lIns="91425" tIns="91425" rIns="91425" bIns="91425" anchor="t" anchorCtr="0">
            <a:noAutofit/>
          </a:bodyPr>
          <a:lstStyle/>
          <a:p>
            <a:pPr lvl="0">
              <a:spcBef>
                <a:spcPts val="0"/>
              </a:spcBef>
              <a:buNone/>
            </a:pPr>
            <a:r>
              <a:rPr lang="en-GB"/>
              <a:t>VAE</a:t>
            </a:r>
          </a:p>
        </p:txBody>
      </p:sp>
      <p:pic>
        <p:nvPicPr>
          <p:cNvPr id="966" name="Shape 966"/>
          <p:cNvPicPr preferRelativeResize="0"/>
          <p:nvPr/>
        </p:nvPicPr>
        <p:blipFill>
          <a:blip r:embed="rId7">
            <a:alphaModFix/>
          </a:blip>
          <a:stretch>
            <a:fillRect/>
          </a:stretch>
        </p:blipFill>
        <p:spPr>
          <a:xfrm>
            <a:off x="4711253" y="2654004"/>
            <a:ext cx="1005000" cy="989274"/>
          </a:xfrm>
          <a:prstGeom prst="rect">
            <a:avLst/>
          </a:prstGeom>
          <a:noFill/>
          <a:ln>
            <a:noFill/>
          </a:ln>
        </p:spPr>
      </p:pic>
      <p:pic>
        <p:nvPicPr>
          <p:cNvPr id="967" name="Shape 967"/>
          <p:cNvPicPr preferRelativeResize="0"/>
          <p:nvPr/>
        </p:nvPicPr>
        <p:blipFill>
          <a:blip r:embed="rId8">
            <a:alphaModFix/>
          </a:blip>
          <a:stretch>
            <a:fillRect/>
          </a:stretch>
        </p:blipFill>
        <p:spPr>
          <a:xfrm>
            <a:off x="4685625" y="3939050"/>
            <a:ext cx="1056224" cy="1039721"/>
          </a:xfrm>
          <a:prstGeom prst="rect">
            <a:avLst/>
          </a:prstGeom>
          <a:noFill/>
          <a:ln>
            <a:noFill/>
          </a:ln>
        </p:spPr>
      </p:pic>
      <p:sp>
        <p:nvSpPr>
          <p:cNvPr id="951" name="Shape 951"/>
          <p:cNvSpPr/>
          <p:nvPr/>
        </p:nvSpPr>
        <p:spPr>
          <a:xfrm>
            <a:off x="6665839" y="2340255"/>
            <a:ext cx="515100" cy="542400"/>
          </a:xfrm>
          <a:prstGeom prst="rect">
            <a:avLst/>
          </a:prstGeom>
          <a:solidFill>
            <a:srgbClr val="E6913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968" name="Shape 968"/>
          <p:cNvSpPr txBox="1"/>
          <p:nvPr/>
        </p:nvSpPr>
        <p:spPr>
          <a:xfrm>
            <a:off x="2010175" y="1829575"/>
            <a:ext cx="515100" cy="393600"/>
          </a:xfrm>
          <a:prstGeom prst="rect">
            <a:avLst/>
          </a:prstGeom>
          <a:noFill/>
          <a:ln>
            <a:noFill/>
          </a:ln>
        </p:spPr>
        <p:txBody>
          <a:bodyPr lIns="91425" tIns="91425" rIns="91425" bIns="91425" anchor="t" anchorCtr="0">
            <a:noAutofit/>
          </a:bodyPr>
          <a:lstStyle/>
          <a:p>
            <a:pPr lvl="0">
              <a:spcBef>
                <a:spcPts val="0"/>
              </a:spcBef>
              <a:buNone/>
            </a:pPr>
            <a:r>
              <a:rPr lang="en-GB" sz="1800"/>
              <a:t>ST</a:t>
            </a:r>
          </a:p>
        </p:txBody>
      </p:sp>
      <p:cxnSp>
        <p:nvCxnSpPr>
          <p:cNvPr id="969" name="Shape 969"/>
          <p:cNvCxnSpPr>
            <a:stCxn id="962" idx="2"/>
          </p:cNvCxnSpPr>
          <p:nvPr/>
        </p:nvCxnSpPr>
        <p:spPr>
          <a:xfrm>
            <a:off x="5188155" y="1675100"/>
            <a:ext cx="14100" cy="560400"/>
          </a:xfrm>
          <a:prstGeom prst="straightConnector1">
            <a:avLst/>
          </a:prstGeom>
          <a:noFill/>
          <a:ln w="19050" cap="flat" cmpd="sng">
            <a:solidFill>
              <a:srgbClr val="000000"/>
            </a:solidFill>
            <a:prstDash val="solid"/>
            <a:round/>
            <a:headEnd type="none" w="lg" len="lg"/>
            <a:tailEnd type="triangle" w="lg" len="lg"/>
          </a:ln>
        </p:spPr>
      </p:cxnSp>
      <p:sp>
        <p:nvSpPr>
          <p:cNvPr id="970" name="Shape 970"/>
          <p:cNvSpPr txBox="1"/>
          <p:nvPr/>
        </p:nvSpPr>
        <p:spPr>
          <a:xfrm>
            <a:off x="4956196" y="2117033"/>
            <a:ext cx="515100" cy="393600"/>
          </a:xfrm>
          <a:prstGeom prst="rect">
            <a:avLst/>
          </a:prstGeom>
          <a:noFill/>
          <a:ln>
            <a:noFill/>
          </a:ln>
        </p:spPr>
        <p:txBody>
          <a:bodyPr lIns="91425" tIns="91425" rIns="91425" bIns="91425" anchor="t" anchorCtr="0">
            <a:noAutofit/>
          </a:bodyPr>
          <a:lstStyle/>
          <a:p>
            <a:pPr lvl="0" rtl="0">
              <a:spcBef>
                <a:spcPts val="0"/>
              </a:spcBef>
              <a:buNone/>
            </a:pPr>
            <a:r>
              <a:rPr lang="en-GB" sz="1800"/>
              <a:t>ST</a:t>
            </a:r>
          </a:p>
        </p:txBody>
      </p:sp>
      <p:cxnSp>
        <p:nvCxnSpPr>
          <p:cNvPr id="971" name="Shape 971"/>
          <p:cNvCxnSpPr/>
          <p:nvPr/>
        </p:nvCxnSpPr>
        <p:spPr>
          <a:xfrm>
            <a:off x="4335948" y="2308437"/>
            <a:ext cx="696300" cy="5400"/>
          </a:xfrm>
          <a:prstGeom prst="straightConnector1">
            <a:avLst/>
          </a:prstGeom>
          <a:noFill/>
          <a:ln w="19050" cap="flat" cmpd="sng">
            <a:solidFill>
              <a:srgbClr val="000000"/>
            </a:solidFill>
            <a:prstDash val="solid"/>
            <a:round/>
            <a:headEnd type="none" w="lg" len="lg"/>
            <a:tailEnd type="triangle" w="lg" len="lg"/>
          </a:ln>
        </p:spPr>
      </p:cxnSp>
      <p:cxnSp>
        <p:nvCxnSpPr>
          <p:cNvPr id="972" name="Shape 972"/>
          <p:cNvCxnSpPr>
            <a:stCxn id="955" idx="1"/>
            <a:endCxn id="968" idx="1"/>
          </p:cNvCxnSpPr>
          <p:nvPr/>
        </p:nvCxnSpPr>
        <p:spPr>
          <a:xfrm rot="10800000" flipH="1">
            <a:off x="1739632" y="2026369"/>
            <a:ext cx="270600" cy="1974300"/>
          </a:xfrm>
          <a:prstGeom prst="curvedConnector3">
            <a:avLst>
              <a:gd name="adj1" fmla="val -87999"/>
            </a:avLst>
          </a:prstGeom>
          <a:noFill/>
          <a:ln w="19050" cap="flat" cmpd="sng">
            <a:solidFill>
              <a:srgbClr val="000000"/>
            </a:solidFill>
            <a:prstDash val="solid"/>
            <a:round/>
            <a:headEnd type="none" w="lg" len="lg"/>
            <a:tailEnd type="triangle" w="lg" len="lg"/>
          </a:ln>
        </p:spPr>
      </p:cxnSp>
      <p:cxnSp>
        <p:nvCxnSpPr>
          <p:cNvPr id="973" name="Shape 973"/>
          <p:cNvCxnSpPr>
            <a:endCxn id="956" idx="2"/>
          </p:cNvCxnSpPr>
          <p:nvPr/>
        </p:nvCxnSpPr>
        <p:spPr>
          <a:xfrm rot="10800000">
            <a:off x="2267738" y="1665950"/>
            <a:ext cx="0" cy="286800"/>
          </a:xfrm>
          <a:prstGeom prst="straightConnector1">
            <a:avLst/>
          </a:prstGeom>
          <a:noFill/>
          <a:ln w="19050" cap="flat" cmpd="sng">
            <a:solidFill>
              <a:srgbClr val="000000"/>
            </a:solidFill>
            <a:prstDash val="solid"/>
            <a:round/>
            <a:headEnd type="none" w="lg" len="lg"/>
            <a:tailEnd type="triangle" w="lg" len="lg"/>
          </a:ln>
        </p:spPr>
      </p:cxnSp>
      <p:cxnSp>
        <p:nvCxnSpPr>
          <p:cNvPr id="974" name="Shape 974"/>
          <p:cNvCxnSpPr>
            <a:stCxn id="950" idx="3"/>
            <a:endCxn id="975" idx="1"/>
          </p:cNvCxnSpPr>
          <p:nvPr/>
        </p:nvCxnSpPr>
        <p:spPr>
          <a:xfrm>
            <a:off x="2525289" y="2611442"/>
            <a:ext cx="796500" cy="625800"/>
          </a:xfrm>
          <a:prstGeom prst="straightConnector1">
            <a:avLst/>
          </a:prstGeom>
          <a:noFill/>
          <a:ln w="19050" cap="flat" cmpd="sng">
            <a:solidFill>
              <a:srgbClr val="000000"/>
            </a:solidFill>
            <a:prstDash val="solid"/>
            <a:round/>
            <a:headEnd type="none" w="lg" len="lg"/>
            <a:tailEnd type="triangle" w="lg" len="lg"/>
          </a:ln>
        </p:spPr>
      </p:cxnSp>
      <p:cxnSp>
        <p:nvCxnSpPr>
          <p:cNvPr id="976" name="Shape 976"/>
          <p:cNvCxnSpPr>
            <a:endCxn id="967" idx="1"/>
          </p:cNvCxnSpPr>
          <p:nvPr/>
        </p:nvCxnSpPr>
        <p:spPr>
          <a:xfrm>
            <a:off x="4225725" y="3436210"/>
            <a:ext cx="459900" cy="1022700"/>
          </a:xfrm>
          <a:prstGeom prst="straightConnector1">
            <a:avLst/>
          </a:prstGeom>
          <a:noFill/>
          <a:ln w="19050" cap="flat" cmpd="sng">
            <a:solidFill>
              <a:srgbClr val="000000"/>
            </a:solidFill>
            <a:prstDash val="solid"/>
            <a:round/>
            <a:headEnd type="none" w="lg" len="lg"/>
            <a:tailEnd type="triangle" w="lg" len="lg"/>
          </a:ln>
        </p:spPr>
      </p:cxnSp>
      <p:cxnSp>
        <p:nvCxnSpPr>
          <p:cNvPr id="977" name="Shape 977"/>
          <p:cNvCxnSpPr>
            <a:endCxn id="966" idx="0"/>
          </p:cNvCxnSpPr>
          <p:nvPr/>
        </p:nvCxnSpPr>
        <p:spPr>
          <a:xfrm>
            <a:off x="5213753" y="2438304"/>
            <a:ext cx="0" cy="215700"/>
          </a:xfrm>
          <a:prstGeom prst="straightConnector1">
            <a:avLst/>
          </a:prstGeom>
          <a:noFill/>
          <a:ln w="19050" cap="flat" cmpd="sng">
            <a:solidFill>
              <a:srgbClr val="000000"/>
            </a:solidFill>
            <a:prstDash val="solid"/>
            <a:round/>
            <a:headEnd type="none" w="lg" len="lg"/>
            <a:tailEnd type="triangle" w="lg" len="lg"/>
          </a:ln>
        </p:spPr>
      </p:cxnSp>
      <p:cxnSp>
        <p:nvCxnSpPr>
          <p:cNvPr id="978" name="Shape 978"/>
          <p:cNvCxnSpPr>
            <a:stCxn id="966" idx="2"/>
            <a:endCxn id="967" idx="0"/>
          </p:cNvCxnSpPr>
          <p:nvPr/>
        </p:nvCxnSpPr>
        <p:spPr>
          <a:xfrm>
            <a:off x="5213753" y="3643279"/>
            <a:ext cx="0" cy="295800"/>
          </a:xfrm>
          <a:prstGeom prst="straightConnector1">
            <a:avLst/>
          </a:prstGeom>
          <a:noFill/>
          <a:ln w="19050" cap="flat" cmpd="sng">
            <a:solidFill>
              <a:srgbClr val="000000"/>
            </a:solidFill>
            <a:prstDash val="solid"/>
            <a:round/>
            <a:headEnd type="none" w="lg" len="lg"/>
            <a:tailEnd type="triangle" w="lg" len="lg"/>
          </a:ln>
        </p:spPr>
      </p:cxnSp>
      <p:pic>
        <p:nvPicPr>
          <p:cNvPr id="979" name="Shape 979"/>
          <p:cNvPicPr preferRelativeResize="0"/>
          <p:nvPr/>
        </p:nvPicPr>
        <p:blipFill>
          <a:blip r:embed="rId9">
            <a:alphaModFix/>
          </a:blip>
          <a:stretch>
            <a:fillRect/>
          </a:stretch>
        </p:blipFill>
        <p:spPr>
          <a:xfrm>
            <a:off x="6717801" y="2507159"/>
            <a:ext cx="400199" cy="215990"/>
          </a:xfrm>
          <a:prstGeom prst="rect">
            <a:avLst/>
          </a:prstGeom>
          <a:noFill/>
          <a:ln>
            <a:noFill/>
          </a:ln>
        </p:spPr>
      </p:pic>
      <p:sp>
        <p:nvSpPr>
          <p:cNvPr id="980" name="Shape 980"/>
          <p:cNvSpPr txBox="1"/>
          <p:nvPr/>
        </p:nvSpPr>
        <p:spPr>
          <a:xfrm>
            <a:off x="3702125" y="3698950"/>
            <a:ext cx="796500" cy="393600"/>
          </a:xfrm>
          <a:prstGeom prst="rect">
            <a:avLst/>
          </a:prstGeom>
          <a:noFill/>
          <a:ln>
            <a:noFill/>
          </a:ln>
        </p:spPr>
        <p:txBody>
          <a:bodyPr lIns="91425" tIns="91425" rIns="91425" bIns="91425" anchor="t" anchorCtr="0">
            <a:noAutofit/>
          </a:bodyPr>
          <a:lstStyle/>
          <a:p>
            <a:pPr lvl="0">
              <a:spcBef>
                <a:spcPts val="0"/>
              </a:spcBef>
              <a:buNone/>
            </a:pPr>
            <a:r>
              <a:rPr lang="en-GB"/>
              <a:t>sample</a:t>
            </a:r>
          </a:p>
        </p:txBody>
      </p:sp>
      <p:sp>
        <p:nvSpPr>
          <p:cNvPr id="981" name="Shape 981"/>
          <p:cNvSpPr txBox="1"/>
          <p:nvPr/>
        </p:nvSpPr>
        <p:spPr>
          <a:xfrm>
            <a:off x="4194350" y="986725"/>
            <a:ext cx="796500" cy="393600"/>
          </a:xfrm>
          <a:prstGeom prst="rect">
            <a:avLst/>
          </a:prstGeom>
          <a:noFill/>
          <a:ln>
            <a:noFill/>
          </a:ln>
        </p:spPr>
        <p:txBody>
          <a:bodyPr lIns="91425" tIns="91425" rIns="91425" bIns="91425" anchor="t" anchorCtr="0">
            <a:noAutofit/>
          </a:bodyPr>
          <a:lstStyle/>
          <a:p>
            <a:pPr lvl="0" rtl="0">
              <a:spcBef>
                <a:spcPts val="0"/>
              </a:spcBef>
              <a:buNone/>
            </a:pPr>
            <a:r>
              <a:rPr lang="en-GB"/>
              <a:t>sample</a:t>
            </a:r>
          </a:p>
        </p:txBody>
      </p:sp>
      <p:sp>
        <p:nvSpPr>
          <p:cNvPr id="982" name="Shape 982"/>
          <p:cNvSpPr txBox="1"/>
          <p:nvPr/>
        </p:nvSpPr>
        <p:spPr>
          <a:xfrm>
            <a:off x="4285850" y="1882412"/>
            <a:ext cx="796500" cy="393600"/>
          </a:xfrm>
          <a:prstGeom prst="rect">
            <a:avLst/>
          </a:prstGeom>
          <a:noFill/>
          <a:ln>
            <a:noFill/>
          </a:ln>
        </p:spPr>
        <p:txBody>
          <a:bodyPr lIns="91425" tIns="91425" rIns="91425" bIns="91425" anchor="t" anchorCtr="0">
            <a:noAutofit/>
          </a:bodyPr>
          <a:lstStyle/>
          <a:p>
            <a:pPr lvl="0" rtl="0">
              <a:spcBef>
                <a:spcPts val="0"/>
              </a:spcBef>
              <a:buNone/>
            </a:pPr>
            <a:r>
              <a:rPr lang="en-GB"/>
              <a:t>sample</a:t>
            </a:r>
          </a:p>
        </p:txBody>
      </p:sp>
      <p:pic>
        <p:nvPicPr>
          <p:cNvPr id="983" name="Shape 983"/>
          <p:cNvPicPr preferRelativeResize="0"/>
          <p:nvPr/>
        </p:nvPicPr>
        <p:blipFill>
          <a:blip r:embed="rId10">
            <a:alphaModFix/>
          </a:blip>
          <a:stretch>
            <a:fillRect/>
          </a:stretch>
        </p:blipFill>
        <p:spPr>
          <a:xfrm>
            <a:off x="2952125" y="1266963"/>
            <a:ext cx="1306324" cy="243329"/>
          </a:xfrm>
          <a:prstGeom prst="rect">
            <a:avLst/>
          </a:prstGeom>
          <a:noFill/>
          <a:ln>
            <a:noFill/>
          </a:ln>
        </p:spPr>
      </p:pic>
      <p:pic>
        <p:nvPicPr>
          <p:cNvPr id="984" name="Shape 984"/>
          <p:cNvPicPr preferRelativeResize="0"/>
          <p:nvPr/>
        </p:nvPicPr>
        <p:blipFill>
          <a:blip r:embed="rId11">
            <a:alphaModFix/>
          </a:blip>
          <a:stretch>
            <a:fillRect/>
          </a:stretch>
        </p:blipFill>
        <p:spPr>
          <a:xfrm>
            <a:off x="3002973" y="2185269"/>
            <a:ext cx="1306324" cy="230869"/>
          </a:xfrm>
          <a:prstGeom prst="rect">
            <a:avLst/>
          </a:prstGeom>
          <a:noFill/>
          <a:ln>
            <a:noFill/>
          </a:ln>
        </p:spPr>
      </p:pic>
      <p:pic>
        <p:nvPicPr>
          <p:cNvPr id="985" name="Shape 985"/>
          <p:cNvPicPr preferRelativeResize="0"/>
          <p:nvPr/>
        </p:nvPicPr>
        <p:blipFill>
          <a:blip r:embed="rId12">
            <a:alphaModFix/>
          </a:blip>
          <a:stretch>
            <a:fillRect/>
          </a:stretch>
        </p:blipFill>
        <p:spPr>
          <a:xfrm>
            <a:off x="2993137" y="3221109"/>
            <a:ext cx="1515321" cy="248200"/>
          </a:xfrm>
          <a:prstGeom prst="rect">
            <a:avLst/>
          </a:prstGeom>
          <a:noFill/>
          <a:ln>
            <a:noFill/>
          </a:ln>
        </p:spPr>
      </p:pic>
      <p:sp>
        <p:nvSpPr>
          <p:cNvPr id="986" name="Shape 986"/>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Evidence lower bound</a:t>
            </a:r>
          </a:p>
          <a:p>
            <a:pPr lvl="0" rtl="0">
              <a:spcBef>
                <a:spcPts val="0"/>
              </a:spcBef>
              <a:buNone/>
            </a:pPr>
            <a:endParaRPr/>
          </a:p>
          <a:p>
            <a:pPr marL="457200" lvl="0" indent="-228600" rtl="0">
              <a:spcBef>
                <a:spcPts val="0"/>
              </a:spcBef>
              <a:buChar char="●"/>
            </a:pPr>
            <a:r>
              <a:rPr lang="en-GB"/>
              <a:t>Training</a:t>
            </a:r>
            <a:r>
              <a:rPr lang="en-GB">
                <a:latin typeface="Times New Roman"/>
                <a:ea typeface="Times New Roman"/>
                <a:cs typeface="Times New Roman"/>
                <a:sym typeface="Times New Roman"/>
              </a:rPr>
              <a:t> </a:t>
            </a:r>
            <a:r>
              <a:rPr lang="en-GB" sz="2400" i="1">
                <a:latin typeface="Times New Roman"/>
                <a:ea typeface="Times New Roman"/>
                <a:cs typeface="Times New Roman"/>
                <a:sym typeface="Times New Roman"/>
              </a:rPr>
              <a:t>z</a:t>
            </a:r>
            <a:r>
              <a:rPr lang="en-GB"/>
              <a:t>: reparameterization trick</a:t>
            </a:r>
          </a:p>
          <a:p>
            <a:pPr marL="457200" lvl="0" indent="-228600" rtl="0">
              <a:spcBef>
                <a:spcPts val="0"/>
              </a:spcBef>
              <a:buChar char="●"/>
            </a:pPr>
            <a:r>
              <a:rPr lang="en-GB"/>
              <a:t>Training </a:t>
            </a:r>
            <a:r>
              <a:rPr lang="en-GB" sz="2400" i="1">
                <a:latin typeface="Times New Roman"/>
                <a:ea typeface="Times New Roman"/>
                <a:cs typeface="Times New Roman"/>
                <a:sym typeface="Times New Roman"/>
              </a:rPr>
              <a:t>z</a:t>
            </a:r>
            <a:r>
              <a:rPr lang="en-GB" sz="2400" baseline="-25000">
                <a:latin typeface="Times New Roman"/>
                <a:ea typeface="Times New Roman"/>
                <a:cs typeface="Times New Roman"/>
                <a:sym typeface="Times New Roman"/>
              </a:rPr>
              <a:t>present</a:t>
            </a:r>
            <a:r>
              <a:rPr lang="en-GB"/>
              <a:t>: REINFORCE</a:t>
            </a:r>
          </a:p>
        </p:txBody>
      </p:sp>
      <p:sp>
        <p:nvSpPr>
          <p:cNvPr id="992" name="Shape 992"/>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Learning the parameters</a:t>
            </a:r>
          </a:p>
        </p:txBody>
      </p:sp>
      <p:sp>
        <p:nvSpPr>
          <p:cNvPr id="993" name="Shape 993"/>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Eslami et al. "Attend, Infer, Repeat", 2016</a:t>
            </a:r>
          </a:p>
        </p:txBody>
      </p:sp>
      <p:pic>
        <p:nvPicPr>
          <p:cNvPr id="994" name="Shape 994"/>
          <p:cNvPicPr preferRelativeResize="0"/>
          <p:nvPr/>
        </p:nvPicPr>
        <p:blipFill>
          <a:blip r:embed="rId3">
            <a:alphaModFix/>
          </a:blip>
          <a:stretch>
            <a:fillRect/>
          </a:stretch>
        </p:blipFill>
        <p:spPr>
          <a:xfrm>
            <a:off x="1464825" y="1162575"/>
            <a:ext cx="6852345" cy="6923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Video</a:t>
            </a:r>
          </a:p>
        </p:txBody>
      </p:sp>
      <p:sp>
        <p:nvSpPr>
          <p:cNvPr id="1000" name="Shape 1000" descr="We present a framework for efficient inference in structured image models that explicitly reason about objects. We achieve this by performing probabilistic inference using a recurrent neural network that attends to scene elements and processes them one at a time. Crucially, the model itself learns to choose the appropriate number of inference steps. We use this scheme to learn to perform inference in partially specified 2D models (variable-sized variational auto-encoders) and fully specified 3D models (probabilistic renderers).  We show that such models learn to identify multiple objects – counting, locating and classifying the elements of a scene – without any supervision, e.g., decomposing 3D images with various numbers of objects in a single forward pass of a neural network. We further show that the networks produce accurate inferences when compared to supervised counterparts, and that their structure leads to improved generalization.  Authors: S. M. Ali Eslami, Nicolas Heess, Theophane Weber, Yuval Tassa, Koray Kavukcuoglu, Geoffrey E. Hinton Paper: http://arkitus.com/files/arxiv-attend-infer-repeat.pdf Overview: http://arkitus.com/attend-infer-repeat/" title="Attend, Infer, Repeat: Fast Scene Understanding with Generative Models">
            <a:hlinkClick r:id="rId3"/>
          </p:cNvPr>
          <p:cNvSpPr/>
          <p:nvPr/>
        </p:nvSpPr>
        <p:spPr>
          <a:xfrm>
            <a:off x="2118275" y="1017725"/>
            <a:ext cx="4907451" cy="3680600"/>
          </a:xfrm>
          <a:prstGeom prst="rect">
            <a:avLst/>
          </a:prstGeom>
          <a:blipFill>
            <a:blip r:embed="rId4">
              <a:alphaModFix/>
            </a:blip>
            <a:stretch>
              <a:fillRect/>
            </a:stretch>
          </a:blipFill>
          <a:ln>
            <a:noFill/>
          </a:ln>
        </p:spPr>
      </p:sp>
      <p:sp>
        <p:nvSpPr>
          <p:cNvPr id="1001" name="Shape 1001"/>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Eslami et al. "Attend, Infer, Repeat", 2016</a:t>
            </a:r>
          </a:p>
        </p:txBody>
      </p:sp>
      <p:sp>
        <p:nvSpPr>
          <p:cNvPr id="1002" name="Shape 1002"/>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Shape 1007"/>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Estimating the number of digits</a:t>
            </a:r>
          </a:p>
        </p:txBody>
      </p:sp>
      <p:sp>
        <p:nvSpPr>
          <p:cNvPr id="1008" name="Shape 1008"/>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1000"/>
              </a:spcBef>
              <a:buChar char="●"/>
            </a:pPr>
            <a:r>
              <a:rPr lang="en-GB"/>
              <a:t>AIR requires much less training data than CNN</a:t>
            </a:r>
          </a:p>
          <a:p>
            <a:pPr marL="457200" lvl="0" indent="-228600" rtl="0">
              <a:spcBef>
                <a:spcPts val="1000"/>
              </a:spcBef>
              <a:buChar char="●"/>
            </a:pPr>
            <a:r>
              <a:rPr lang="en-GB"/>
              <a:t>Recurring theme in machine learning:</a:t>
            </a:r>
            <a:br>
              <a:rPr lang="en-GB"/>
            </a:br>
            <a:r>
              <a:rPr lang="en-GB"/>
              <a:t>better prior = less data necessary</a:t>
            </a:r>
          </a:p>
        </p:txBody>
      </p:sp>
      <p:sp>
        <p:nvSpPr>
          <p:cNvPr id="1009" name="Shape 1009"/>
          <p:cNvSpPr txBox="1"/>
          <p:nvPr/>
        </p:nvSpPr>
        <p:spPr>
          <a:xfrm>
            <a:off x="27500" y="4698325"/>
            <a:ext cx="8520600" cy="3414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rPr>
              <a:t>Eslami et al. "Attend, Infer, Repeat", 2016</a:t>
            </a:r>
          </a:p>
        </p:txBody>
      </p:sp>
      <p:pic>
        <p:nvPicPr>
          <p:cNvPr id="1010" name="Shape 1010"/>
          <p:cNvPicPr preferRelativeResize="0"/>
          <p:nvPr/>
        </p:nvPicPr>
        <p:blipFill>
          <a:blip r:embed="rId3">
            <a:alphaModFix/>
          </a:blip>
          <a:stretch>
            <a:fillRect/>
          </a:stretch>
        </p:blipFill>
        <p:spPr>
          <a:xfrm>
            <a:off x="5529054" y="738925"/>
            <a:ext cx="3252899" cy="2454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Shape 1015"/>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Recurrent Models of Visual Attention</a:t>
            </a:r>
          </a:p>
        </p:txBody>
      </p:sp>
      <p:sp>
        <p:nvSpPr>
          <p:cNvPr id="1016" name="Shape 1016" title="forward.avi">
            <a:hlinkClick r:id="rId3"/>
          </p:cNvPr>
          <p:cNvSpPr/>
          <p:nvPr/>
        </p:nvSpPr>
        <p:spPr>
          <a:xfrm>
            <a:off x="1939475" y="572700"/>
            <a:ext cx="5477725" cy="4108300"/>
          </a:xfrm>
          <a:prstGeom prst="rect">
            <a:avLst/>
          </a:prstGeom>
          <a:noFill/>
          <a:ln>
            <a:noFill/>
          </a:ln>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Shape 1021"/>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Human attention for 3D navigation</a:t>
            </a:r>
          </a:p>
        </p:txBody>
      </p:sp>
      <p:sp>
        <p:nvSpPr>
          <p:cNvPr id="1022" name="Shape 1022" descr="Recorded with Pupil Labs 120Hz binocular eye tracker" title="Eye tracking while making coffee">
            <a:hlinkClick r:id="rId3"/>
          </p:cNvPr>
          <p:cNvSpPr/>
          <p:nvPr/>
        </p:nvSpPr>
        <p:spPr>
          <a:xfrm>
            <a:off x="2294400" y="1152474"/>
            <a:ext cx="4555200" cy="3416400"/>
          </a:xfrm>
          <a:prstGeom prst="rect">
            <a:avLst/>
          </a:prstGeom>
          <a:blipFill>
            <a:blip r:embed="rId4">
              <a:alphaModFix/>
            </a:blip>
            <a:stretch>
              <a:fillRect/>
            </a:stretch>
          </a:blipFill>
          <a:ln>
            <a:noFill/>
          </a:ln>
        </p:spPr>
      </p:sp>
      <p:sp>
        <p:nvSpPr>
          <p:cNvPr id="1023" name="Shape 1023"/>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330200" rtl="0">
              <a:spcBef>
                <a:spcPts val="0"/>
              </a:spcBef>
              <a:buSzPct val="100000"/>
              <a:buChar char="●"/>
            </a:pPr>
            <a:r>
              <a:rPr lang="en-GB" sz="1600"/>
              <a:t>Image </a:t>
            </a:r>
            <a:r>
              <a:rPr lang="en-GB" sz="1800" i="1">
                <a:latin typeface="Times New Roman"/>
                <a:ea typeface="Times New Roman"/>
                <a:cs typeface="Times New Roman"/>
                <a:sym typeface="Times New Roman"/>
              </a:rPr>
              <a:t>x</a:t>
            </a:r>
            <a:r>
              <a:rPr lang="en-GB" sz="1800">
                <a:latin typeface="Times New Roman"/>
                <a:ea typeface="Times New Roman"/>
                <a:cs typeface="Times New Roman"/>
                <a:sym typeface="Times New Roman"/>
              </a:rPr>
              <a:t>: L </a:t>
            </a:r>
            <a:r>
              <a:rPr lang="en-GB" sz="1600"/>
              <a:t>positions</a:t>
            </a:r>
            <a:r>
              <a:rPr lang="en-GB" sz="1800">
                <a:latin typeface="Times New Roman"/>
                <a:ea typeface="Times New Roman"/>
                <a:cs typeface="Times New Roman"/>
                <a:sym typeface="Times New Roman"/>
              </a:rPr>
              <a:t>, D </a:t>
            </a:r>
            <a:r>
              <a:rPr lang="en-GB" sz="1600"/>
              <a:t>features in each</a:t>
            </a:r>
          </a:p>
          <a:p>
            <a:pPr marL="457200" lvl="0" indent="-330200" rtl="0">
              <a:spcBef>
                <a:spcPts val="0"/>
              </a:spcBef>
              <a:buSzPct val="100000"/>
              <a:buChar char="●"/>
            </a:pPr>
            <a:r>
              <a:rPr lang="en-GB" sz="1600"/>
              <a:t>Generate K words </a:t>
            </a:r>
            <a:r>
              <a:rPr lang="en-GB" sz="1600" i="1"/>
              <a:t>t</a:t>
            </a:r>
            <a:r>
              <a:rPr lang="en-GB" sz="1600" baseline="-25000"/>
              <a:t>1</a:t>
            </a:r>
            <a:r>
              <a:rPr lang="en-GB" sz="1600" i="1"/>
              <a:t>, ..., t</a:t>
            </a:r>
            <a:r>
              <a:rPr lang="en-GB" sz="1600" baseline="-25000"/>
              <a:t>K</a:t>
            </a:r>
          </a:p>
          <a:p>
            <a:pPr marL="457200" lvl="0" indent="-330200" rtl="0">
              <a:spcBef>
                <a:spcPts val="0"/>
              </a:spcBef>
              <a:buSzPct val="100000"/>
              <a:buChar char="●"/>
            </a:pPr>
            <a:r>
              <a:rPr lang="en-GB" sz="1600"/>
              <a:t>Latent variable for each word</a:t>
            </a:r>
          </a:p>
          <a:p>
            <a:pPr marL="914400" lvl="1" indent="-330200" rtl="0">
              <a:spcBef>
                <a:spcPts val="0"/>
              </a:spcBef>
              <a:buSzPct val="100000"/>
              <a:buChar char="○"/>
            </a:pPr>
            <a:r>
              <a:rPr lang="en-GB" sz="1600"/>
              <a:t>Discrete distribution over </a:t>
            </a:r>
            <a:r>
              <a:rPr lang="en-GB" sz="1800">
                <a:latin typeface="Times New Roman"/>
                <a:ea typeface="Times New Roman"/>
                <a:cs typeface="Times New Roman"/>
                <a:sym typeface="Times New Roman"/>
              </a:rPr>
              <a:t>L</a:t>
            </a:r>
            <a:r>
              <a:rPr lang="en-GB" sz="1600"/>
              <a:t> positions</a:t>
            </a:r>
          </a:p>
          <a:p>
            <a:pPr marL="457200" lvl="0" indent="-228600" rtl="0">
              <a:spcBef>
                <a:spcPts val="0"/>
              </a:spcBef>
              <a:spcAft>
                <a:spcPts val="0"/>
              </a:spcAft>
              <a:buChar char="●"/>
            </a:pPr>
            <a:r>
              <a:rPr lang="en-GB"/>
              <a:t>Discriminative model</a:t>
            </a:r>
          </a:p>
        </p:txBody>
      </p:sp>
      <p:sp>
        <p:nvSpPr>
          <p:cNvPr id="98" name="Shape 98"/>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Attention for image captioning</a:t>
            </a:r>
          </a:p>
        </p:txBody>
      </p:sp>
      <p:pic>
        <p:nvPicPr>
          <p:cNvPr id="99" name="Shape 99"/>
          <p:cNvPicPr preferRelativeResize="0"/>
          <p:nvPr/>
        </p:nvPicPr>
        <p:blipFill>
          <a:blip r:embed="rId3">
            <a:alphaModFix/>
          </a:blip>
          <a:stretch>
            <a:fillRect/>
          </a:stretch>
        </p:blipFill>
        <p:spPr>
          <a:xfrm>
            <a:off x="5540050" y="3179775"/>
            <a:ext cx="2090050" cy="258649"/>
          </a:xfrm>
          <a:prstGeom prst="rect">
            <a:avLst/>
          </a:prstGeom>
          <a:noFill/>
          <a:ln>
            <a:noFill/>
          </a:ln>
        </p:spPr>
      </p:pic>
      <p:pic>
        <p:nvPicPr>
          <p:cNvPr id="100" name="Shape 100"/>
          <p:cNvPicPr preferRelativeResize="0"/>
          <p:nvPr/>
        </p:nvPicPr>
        <p:blipFill rotWithShape="1">
          <a:blip r:embed="rId4">
            <a:alphaModFix/>
          </a:blip>
          <a:srcRect r="6323"/>
          <a:stretch/>
        </p:blipFill>
        <p:spPr>
          <a:xfrm>
            <a:off x="489299" y="3463375"/>
            <a:ext cx="1173449" cy="1210174"/>
          </a:xfrm>
          <a:prstGeom prst="rect">
            <a:avLst/>
          </a:prstGeom>
          <a:noFill/>
          <a:ln>
            <a:noFill/>
          </a:ln>
        </p:spPr>
      </p:pic>
      <p:pic>
        <p:nvPicPr>
          <p:cNvPr id="101" name="Shape 101"/>
          <p:cNvPicPr preferRelativeResize="0"/>
          <p:nvPr/>
        </p:nvPicPr>
        <p:blipFill rotWithShape="1">
          <a:blip r:embed="rId5">
            <a:alphaModFix/>
          </a:blip>
          <a:srcRect l="9763" t="6629"/>
          <a:stretch/>
        </p:blipFill>
        <p:spPr>
          <a:xfrm>
            <a:off x="1815350" y="3924725"/>
            <a:ext cx="7200217" cy="922292"/>
          </a:xfrm>
          <a:prstGeom prst="rect">
            <a:avLst/>
          </a:prstGeom>
          <a:noFill/>
          <a:ln>
            <a:noFill/>
          </a:ln>
        </p:spPr>
      </p:pic>
      <p:sp>
        <p:nvSpPr>
          <p:cNvPr id="102" name="Shape 102"/>
          <p:cNvSpPr txBox="1"/>
          <p:nvPr/>
        </p:nvSpPr>
        <p:spPr>
          <a:xfrm>
            <a:off x="60350" y="4875650"/>
            <a:ext cx="8035800" cy="223800"/>
          </a:xfrm>
          <a:prstGeom prst="rect">
            <a:avLst/>
          </a:prstGeom>
          <a:noFill/>
          <a:ln>
            <a:noFill/>
          </a:ln>
        </p:spPr>
        <p:txBody>
          <a:bodyPr lIns="91425" tIns="91425" rIns="91425" bIns="91425" anchor="ctr" anchorCtr="0">
            <a:noAutofit/>
          </a:bodyPr>
          <a:lstStyle/>
          <a:p>
            <a:pPr lvl="0" rtl="0">
              <a:spcBef>
                <a:spcPts val="0"/>
              </a:spcBef>
              <a:buNone/>
            </a:pPr>
            <a:r>
              <a:rPr lang="en-GB" sz="1200">
                <a:solidFill>
                  <a:srgbClr val="999999"/>
                </a:solidFill>
              </a:rPr>
              <a:t>Xu et al. “Show, Attend and Tell: Neural Image Caption Generation with Visual Attention” ICML 2015</a:t>
            </a:r>
          </a:p>
        </p:txBody>
      </p:sp>
      <p:pic>
        <p:nvPicPr>
          <p:cNvPr id="103" name="Shape 103"/>
          <p:cNvPicPr preferRelativeResize="0"/>
          <p:nvPr/>
        </p:nvPicPr>
        <p:blipFill>
          <a:blip r:embed="rId6">
            <a:alphaModFix/>
          </a:blip>
          <a:stretch>
            <a:fillRect/>
          </a:stretch>
        </p:blipFill>
        <p:spPr>
          <a:xfrm>
            <a:off x="855300" y="2405350"/>
            <a:ext cx="7396941" cy="766700"/>
          </a:xfrm>
          <a:prstGeom prst="rect">
            <a:avLst/>
          </a:prstGeom>
          <a:noFill/>
          <a:ln>
            <a:noFill/>
          </a:ln>
        </p:spPr>
      </p:pic>
      <p:pic>
        <p:nvPicPr>
          <p:cNvPr id="104" name="Shape 104"/>
          <p:cNvPicPr preferRelativeResize="0"/>
          <p:nvPr/>
        </p:nvPicPr>
        <p:blipFill>
          <a:blip r:embed="rId7">
            <a:alphaModFix/>
          </a:blip>
          <a:stretch>
            <a:fillRect/>
          </a:stretch>
        </p:blipFill>
        <p:spPr>
          <a:xfrm>
            <a:off x="4402125" y="1705127"/>
            <a:ext cx="3187174" cy="2755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Scaled soft attention layer</a:t>
            </a:r>
          </a:p>
        </p:txBody>
      </p:sp>
      <p:sp>
        <p:nvSpPr>
          <p:cNvPr id="1029" name="Shape 1029"/>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Queries matrix </a:t>
            </a:r>
            <a:r>
              <a:rPr lang="en-GB" i="1"/>
              <a:t>Q</a:t>
            </a:r>
            <a:r>
              <a:rPr lang="en-GB"/>
              <a:t>, </a:t>
            </a:r>
            <a:r>
              <a:rPr lang="en-GB" i="1"/>
              <a:t>N</a:t>
            </a:r>
            <a:r>
              <a:rPr lang="en-GB"/>
              <a:t> x </a:t>
            </a:r>
            <a:r>
              <a:rPr lang="en-GB" i="1"/>
              <a:t>d</a:t>
            </a:r>
            <a:r>
              <a:rPr lang="en-GB"/>
              <a:t> (multiple queries at once!)</a:t>
            </a:r>
          </a:p>
          <a:p>
            <a:pPr marL="457200" lvl="0" indent="-228600" rtl="0">
              <a:spcBef>
                <a:spcPts val="0"/>
              </a:spcBef>
              <a:buChar char="●"/>
            </a:pPr>
            <a:r>
              <a:rPr lang="en-GB"/>
              <a:t>Keys matrix </a:t>
            </a:r>
            <a:r>
              <a:rPr lang="en-GB" i="1"/>
              <a:t>K</a:t>
            </a:r>
            <a:r>
              <a:rPr lang="en-GB"/>
              <a:t>, </a:t>
            </a:r>
            <a:r>
              <a:rPr lang="en-GB" i="1"/>
              <a:t>M</a:t>
            </a:r>
            <a:r>
              <a:rPr lang="en-GB"/>
              <a:t> x </a:t>
            </a:r>
            <a:r>
              <a:rPr lang="en-GB" i="1"/>
              <a:t>d</a:t>
            </a:r>
          </a:p>
          <a:p>
            <a:pPr marL="457200" lvl="0" indent="-228600" rtl="0">
              <a:spcBef>
                <a:spcPts val="0"/>
              </a:spcBef>
              <a:buChar char="●"/>
            </a:pPr>
            <a:r>
              <a:rPr lang="en-GB"/>
              <a:t>Values matrix </a:t>
            </a:r>
            <a:r>
              <a:rPr lang="en-GB" i="1"/>
              <a:t>V</a:t>
            </a:r>
            <a:r>
              <a:rPr lang="en-GB"/>
              <a:t>, </a:t>
            </a:r>
            <a:r>
              <a:rPr lang="en-GB" i="1"/>
              <a:t>M</a:t>
            </a:r>
            <a:r>
              <a:rPr lang="en-GB"/>
              <a:t> x </a:t>
            </a:r>
            <a:r>
              <a:rPr lang="en-GB" i="1"/>
              <a:t>D</a:t>
            </a:r>
          </a:p>
          <a:p>
            <a:pPr marL="457200" lvl="0" indent="-228600" rtl="0">
              <a:spcBef>
                <a:spcPts val="1000"/>
              </a:spcBef>
              <a:buChar char="●"/>
            </a:pPr>
            <a:r>
              <a:rPr lang="en-GB"/>
              <a:t>  </a:t>
            </a:r>
          </a:p>
          <a:p>
            <a:pPr marL="457200" lvl="0" indent="-228600" rtl="0">
              <a:spcBef>
                <a:spcPts val="1000"/>
              </a:spcBef>
              <a:buChar char="●"/>
            </a:pPr>
            <a:r>
              <a:rPr lang="en-GB"/>
              <a:t>We will use </a:t>
            </a:r>
            <a:r>
              <a:rPr lang="en-GB" i="1"/>
              <a:t>K = V</a:t>
            </a:r>
          </a:p>
        </p:txBody>
      </p:sp>
      <p:sp>
        <p:nvSpPr>
          <p:cNvPr id="1030" name="Shape 1030"/>
          <p:cNvSpPr txBox="1"/>
          <p:nvPr/>
        </p:nvSpPr>
        <p:spPr>
          <a:xfrm>
            <a:off x="311700" y="4741850"/>
            <a:ext cx="3645000" cy="3342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hlinkClick r:id="rId3"/>
              </a:rPr>
              <a:t>Vaswani et al. "Attention Is All You Need", 2017</a:t>
            </a:r>
          </a:p>
        </p:txBody>
      </p:sp>
      <p:cxnSp>
        <p:nvCxnSpPr>
          <p:cNvPr id="1031" name="Shape 1031"/>
          <p:cNvCxnSpPr>
            <a:stCxn id="1032" idx="2"/>
          </p:cNvCxnSpPr>
          <p:nvPr/>
        </p:nvCxnSpPr>
        <p:spPr>
          <a:xfrm flipH="1">
            <a:off x="3971400" y="1593650"/>
            <a:ext cx="143400" cy="269400"/>
          </a:xfrm>
          <a:prstGeom prst="straightConnector1">
            <a:avLst/>
          </a:prstGeom>
          <a:noFill/>
          <a:ln w="9525" cap="flat" cmpd="sng">
            <a:solidFill>
              <a:schemeClr val="dk2"/>
            </a:solidFill>
            <a:prstDash val="solid"/>
            <a:round/>
            <a:headEnd type="none" w="lg" len="lg"/>
            <a:tailEnd type="triangle" w="lg" len="lg"/>
          </a:ln>
        </p:spPr>
      </p:cxnSp>
      <p:sp>
        <p:nvSpPr>
          <p:cNvPr id="1032" name="Shape 1032"/>
          <p:cNvSpPr txBox="1"/>
          <p:nvPr/>
        </p:nvSpPr>
        <p:spPr>
          <a:xfrm>
            <a:off x="3725250" y="1259450"/>
            <a:ext cx="779100" cy="334200"/>
          </a:xfrm>
          <a:prstGeom prst="rect">
            <a:avLst/>
          </a:prstGeom>
          <a:noFill/>
          <a:ln>
            <a:noFill/>
          </a:ln>
        </p:spPr>
        <p:txBody>
          <a:bodyPr lIns="91425" tIns="91425" rIns="91425" bIns="91425" anchor="t" anchorCtr="0">
            <a:noAutofit/>
          </a:bodyPr>
          <a:lstStyle/>
          <a:p>
            <a:pPr lvl="0">
              <a:spcBef>
                <a:spcPts val="0"/>
              </a:spcBef>
              <a:buNone/>
            </a:pPr>
            <a:r>
              <a:rPr lang="en-GB"/>
              <a:t>scaling</a:t>
            </a:r>
          </a:p>
        </p:txBody>
      </p:sp>
      <p:pic>
        <p:nvPicPr>
          <p:cNvPr id="1033" name="Shape 1033"/>
          <p:cNvPicPr preferRelativeResize="0"/>
          <p:nvPr/>
        </p:nvPicPr>
        <p:blipFill>
          <a:blip r:embed="rId4">
            <a:alphaModFix/>
          </a:blip>
          <a:stretch>
            <a:fillRect/>
          </a:stretch>
        </p:blipFill>
        <p:spPr>
          <a:xfrm>
            <a:off x="544225" y="1763272"/>
            <a:ext cx="4588222" cy="572700"/>
          </a:xfrm>
          <a:prstGeom prst="rect">
            <a:avLst/>
          </a:prstGeom>
          <a:noFill/>
          <a:ln>
            <a:noFill/>
          </a:ln>
        </p:spPr>
      </p:pic>
      <p:sp>
        <p:nvSpPr>
          <p:cNvPr id="1034" name="Shape 1034"/>
          <p:cNvSpPr/>
          <p:nvPr/>
        </p:nvSpPr>
        <p:spPr>
          <a:xfrm>
            <a:off x="2166250" y="3581975"/>
            <a:ext cx="4482000" cy="3342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5" name="Shape 1035"/>
          <p:cNvSpPr txBox="1"/>
          <p:nvPr/>
        </p:nvSpPr>
        <p:spPr>
          <a:xfrm>
            <a:off x="3234823" y="3674288"/>
            <a:ext cx="1098900" cy="213600"/>
          </a:xfrm>
          <a:prstGeom prst="rect">
            <a:avLst/>
          </a:prstGeom>
          <a:noFill/>
          <a:ln>
            <a:noFill/>
          </a:ln>
        </p:spPr>
        <p:txBody>
          <a:bodyPr lIns="91425" tIns="91425" rIns="91425" bIns="91425" anchor="ctr" anchorCtr="0">
            <a:noAutofit/>
          </a:bodyPr>
          <a:lstStyle/>
          <a:p>
            <a:pPr lvl="0">
              <a:spcBef>
                <a:spcPts val="0"/>
              </a:spcBef>
              <a:spcAft>
                <a:spcPts val="1000"/>
              </a:spcAft>
              <a:buNone/>
            </a:pPr>
            <a:r>
              <a:rPr lang="en-GB" sz="1800"/>
              <a:t>question</a:t>
            </a:r>
          </a:p>
        </p:txBody>
      </p:sp>
      <p:sp>
        <p:nvSpPr>
          <p:cNvPr id="1036" name="Shape 1036"/>
          <p:cNvSpPr txBox="1"/>
          <p:nvPr/>
        </p:nvSpPr>
        <p:spPr>
          <a:xfrm>
            <a:off x="5510446" y="3665119"/>
            <a:ext cx="1098900" cy="213600"/>
          </a:xfrm>
          <a:prstGeom prst="rect">
            <a:avLst/>
          </a:prstGeom>
          <a:noFill/>
          <a:ln>
            <a:noFill/>
          </a:ln>
        </p:spPr>
        <p:txBody>
          <a:bodyPr lIns="91425" tIns="91425" rIns="91425" bIns="91425" anchor="ctr" anchorCtr="0">
            <a:noAutofit/>
          </a:bodyPr>
          <a:lstStyle/>
          <a:p>
            <a:pPr lvl="0" rtl="0">
              <a:spcBef>
                <a:spcPts val="0"/>
              </a:spcBef>
              <a:spcAft>
                <a:spcPts val="1000"/>
              </a:spcAft>
              <a:buNone/>
            </a:pPr>
            <a:r>
              <a:rPr lang="en-GB" sz="1800"/>
              <a:t>00..000</a:t>
            </a:r>
          </a:p>
        </p:txBody>
      </p:sp>
      <p:sp>
        <p:nvSpPr>
          <p:cNvPr id="1037" name="Shape 1037"/>
          <p:cNvSpPr txBox="1"/>
          <p:nvPr/>
        </p:nvSpPr>
        <p:spPr>
          <a:xfrm>
            <a:off x="849025" y="3557075"/>
            <a:ext cx="1098900" cy="384000"/>
          </a:xfrm>
          <a:prstGeom prst="rect">
            <a:avLst/>
          </a:prstGeom>
          <a:noFill/>
          <a:ln>
            <a:noFill/>
          </a:ln>
        </p:spPr>
        <p:txBody>
          <a:bodyPr lIns="91425" tIns="91425" rIns="91425" bIns="91425" anchor="ctr" anchorCtr="0">
            <a:noAutofit/>
          </a:bodyPr>
          <a:lstStyle/>
          <a:p>
            <a:pPr lvl="0" algn="ctr">
              <a:spcBef>
                <a:spcPts val="0"/>
              </a:spcBef>
              <a:buNone/>
            </a:pPr>
            <a:r>
              <a:rPr lang="en-GB" sz="1800"/>
              <a:t>Query </a:t>
            </a:r>
            <a:r>
              <a:rPr lang="en-GB" sz="1800" i="1"/>
              <a:t>Q</a:t>
            </a:r>
          </a:p>
        </p:txBody>
      </p:sp>
      <p:cxnSp>
        <p:nvCxnSpPr>
          <p:cNvPr id="1038" name="Shape 1038"/>
          <p:cNvCxnSpPr/>
          <p:nvPr/>
        </p:nvCxnSpPr>
        <p:spPr>
          <a:xfrm>
            <a:off x="5303575" y="3583625"/>
            <a:ext cx="0" cy="330900"/>
          </a:xfrm>
          <a:prstGeom prst="straightConnector1">
            <a:avLst/>
          </a:prstGeom>
          <a:noFill/>
          <a:ln w="9525" cap="flat" cmpd="sng">
            <a:solidFill>
              <a:schemeClr val="dk2"/>
            </a:solidFill>
            <a:prstDash val="solid"/>
            <a:round/>
            <a:headEnd type="none" w="lg" len="lg"/>
            <a:tailEnd type="none" w="lg" len="lg"/>
          </a:ln>
        </p:spPr>
      </p:cxnSp>
      <p:sp>
        <p:nvSpPr>
          <p:cNvPr id="1039" name="Shape 1039"/>
          <p:cNvSpPr/>
          <p:nvPr/>
        </p:nvSpPr>
        <p:spPr>
          <a:xfrm>
            <a:off x="2147600" y="4234675"/>
            <a:ext cx="4482000" cy="3342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0" name="Shape 1040"/>
          <p:cNvSpPr txBox="1"/>
          <p:nvPr/>
        </p:nvSpPr>
        <p:spPr>
          <a:xfrm>
            <a:off x="3216173" y="4326988"/>
            <a:ext cx="1098900" cy="213600"/>
          </a:xfrm>
          <a:prstGeom prst="rect">
            <a:avLst/>
          </a:prstGeom>
          <a:noFill/>
          <a:ln>
            <a:noFill/>
          </a:ln>
        </p:spPr>
        <p:txBody>
          <a:bodyPr lIns="91425" tIns="91425" rIns="91425" bIns="91425" anchor="ctr" anchorCtr="0">
            <a:noAutofit/>
          </a:bodyPr>
          <a:lstStyle/>
          <a:p>
            <a:pPr lvl="0" rtl="0">
              <a:spcBef>
                <a:spcPts val="0"/>
              </a:spcBef>
              <a:spcAft>
                <a:spcPts val="1000"/>
              </a:spcAft>
              <a:buNone/>
            </a:pPr>
            <a:r>
              <a:rPr lang="en-GB" sz="1800"/>
              <a:t>question</a:t>
            </a:r>
          </a:p>
        </p:txBody>
      </p:sp>
      <p:sp>
        <p:nvSpPr>
          <p:cNvPr id="1041" name="Shape 1041"/>
          <p:cNvSpPr txBox="1"/>
          <p:nvPr/>
        </p:nvSpPr>
        <p:spPr>
          <a:xfrm>
            <a:off x="5510446" y="4326994"/>
            <a:ext cx="1098900" cy="213600"/>
          </a:xfrm>
          <a:prstGeom prst="rect">
            <a:avLst/>
          </a:prstGeom>
          <a:noFill/>
          <a:ln>
            <a:noFill/>
          </a:ln>
        </p:spPr>
        <p:txBody>
          <a:bodyPr lIns="91425" tIns="91425" rIns="91425" bIns="91425" anchor="ctr" anchorCtr="0">
            <a:noAutofit/>
          </a:bodyPr>
          <a:lstStyle/>
          <a:p>
            <a:pPr lvl="0" rtl="0">
              <a:spcBef>
                <a:spcPts val="0"/>
              </a:spcBef>
              <a:spcAft>
                <a:spcPts val="1000"/>
              </a:spcAft>
              <a:buNone/>
            </a:pPr>
            <a:r>
              <a:rPr lang="en-GB" sz="1800"/>
              <a:t>answer</a:t>
            </a:r>
          </a:p>
        </p:txBody>
      </p:sp>
      <p:cxnSp>
        <p:nvCxnSpPr>
          <p:cNvPr id="1042" name="Shape 1042"/>
          <p:cNvCxnSpPr/>
          <p:nvPr/>
        </p:nvCxnSpPr>
        <p:spPr>
          <a:xfrm>
            <a:off x="5303575" y="4236325"/>
            <a:ext cx="0" cy="330900"/>
          </a:xfrm>
          <a:prstGeom prst="straightConnector1">
            <a:avLst/>
          </a:prstGeom>
          <a:noFill/>
          <a:ln w="9525" cap="flat" cmpd="sng">
            <a:solidFill>
              <a:schemeClr val="dk2"/>
            </a:solidFill>
            <a:prstDash val="solid"/>
            <a:round/>
            <a:headEnd type="none" w="lg" len="lg"/>
            <a:tailEnd type="none" w="lg" len="lg"/>
          </a:ln>
        </p:spPr>
      </p:cxnSp>
      <p:sp>
        <p:nvSpPr>
          <p:cNvPr id="1043" name="Shape 1043"/>
          <p:cNvSpPr txBox="1"/>
          <p:nvPr/>
        </p:nvSpPr>
        <p:spPr>
          <a:xfrm>
            <a:off x="849025" y="4149450"/>
            <a:ext cx="1098900" cy="384000"/>
          </a:xfrm>
          <a:prstGeom prst="rect">
            <a:avLst/>
          </a:prstGeom>
          <a:noFill/>
          <a:ln>
            <a:noFill/>
          </a:ln>
        </p:spPr>
        <p:txBody>
          <a:bodyPr lIns="91425" tIns="91425" rIns="91425" bIns="91425" anchor="ctr" anchorCtr="0">
            <a:noAutofit/>
          </a:bodyPr>
          <a:lstStyle/>
          <a:p>
            <a:pPr lvl="0" algn="ctr" rtl="0">
              <a:spcBef>
                <a:spcPts val="0"/>
              </a:spcBef>
              <a:buNone/>
            </a:pPr>
            <a:r>
              <a:rPr lang="en-GB" sz="1800"/>
              <a:t>Key K Value V</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Shape 1048"/>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Multi-head attention</a:t>
            </a:r>
          </a:p>
        </p:txBody>
      </p:sp>
      <p:sp>
        <p:nvSpPr>
          <p:cNvPr id="1049" name="Shape 1049"/>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Concatenate outputs of several soft attention layers</a:t>
            </a:r>
          </a:p>
          <a:p>
            <a:pPr marL="457200" lvl="0" indent="-228600">
              <a:spcBef>
                <a:spcPts val="1000"/>
              </a:spcBef>
              <a:buChar char="●"/>
            </a:pPr>
            <a:r>
              <a:rPr lang="en-GB"/>
              <a:t>Use projection layers to save computation</a:t>
            </a:r>
          </a:p>
          <a:p>
            <a:pPr lvl="0">
              <a:spcBef>
                <a:spcPts val="0"/>
              </a:spcBef>
              <a:buNone/>
            </a:pPr>
            <a:endParaRPr/>
          </a:p>
        </p:txBody>
      </p:sp>
      <p:pic>
        <p:nvPicPr>
          <p:cNvPr id="1050" name="Shape 1050"/>
          <p:cNvPicPr preferRelativeResize="0"/>
          <p:nvPr/>
        </p:nvPicPr>
        <p:blipFill>
          <a:blip r:embed="rId3">
            <a:alphaModFix/>
          </a:blip>
          <a:stretch>
            <a:fillRect/>
          </a:stretch>
        </p:blipFill>
        <p:spPr>
          <a:xfrm>
            <a:off x="6196625" y="903562"/>
            <a:ext cx="2358250" cy="3620701"/>
          </a:xfrm>
          <a:prstGeom prst="rect">
            <a:avLst/>
          </a:prstGeom>
          <a:noFill/>
          <a:ln>
            <a:noFill/>
          </a:ln>
        </p:spPr>
      </p:pic>
      <p:grpSp>
        <p:nvGrpSpPr>
          <p:cNvPr id="1051" name="Shape 1051"/>
          <p:cNvGrpSpPr/>
          <p:nvPr/>
        </p:nvGrpSpPr>
        <p:grpSpPr>
          <a:xfrm>
            <a:off x="2065150" y="2590074"/>
            <a:ext cx="2454150" cy="1357536"/>
            <a:chOff x="6328200" y="3640399"/>
            <a:chExt cx="2454150" cy="1357536"/>
          </a:xfrm>
        </p:grpSpPr>
        <p:pic>
          <p:nvPicPr>
            <p:cNvPr id="1052" name="Shape 1052"/>
            <p:cNvPicPr preferRelativeResize="0"/>
            <p:nvPr/>
          </p:nvPicPr>
          <p:blipFill rotWithShape="1">
            <a:blip r:embed="rId4">
              <a:alphaModFix/>
            </a:blip>
            <a:srcRect l="18652" t="58960" r="54384" b="30860"/>
            <a:stretch/>
          </p:blipFill>
          <p:spPr>
            <a:xfrm>
              <a:off x="6410450" y="3640399"/>
              <a:ext cx="2301599" cy="1280002"/>
            </a:xfrm>
            <a:prstGeom prst="rect">
              <a:avLst/>
            </a:prstGeom>
            <a:noFill/>
            <a:ln>
              <a:noFill/>
            </a:ln>
          </p:spPr>
        </p:pic>
        <p:sp>
          <p:nvSpPr>
            <p:cNvPr id="1053" name="Shape 1053"/>
            <p:cNvSpPr txBox="1"/>
            <p:nvPr/>
          </p:nvSpPr>
          <p:spPr>
            <a:xfrm>
              <a:off x="6328200" y="4425225"/>
              <a:ext cx="458100" cy="572700"/>
            </a:xfrm>
            <a:prstGeom prst="rect">
              <a:avLst/>
            </a:prstGeom>
            <a:noFill/>
            <a:ln>
              <a:noFill/>
            </a:ln>
          </p:spPr>
          <p:txBody>
            <a:bodyPr lIns="91425" tIns="91425" rIns="91425" bIns="91425" anchor="t" anchorCtr="0">
              <a:noAutofit/>
            </a:bodyPr>
            <a:lstStyle/>
            <a:p>
              <a:pPr lvl="0" rtl="0">
                <a:spcBef>
                  <a:spcPts val="0"/>
                </a:spcBef>
                <a:buNone/>
              </a:pPr>
              <a:r>
                <a:rPr lang="en-GB" sz="2400"/>
                <a:t>V</a:t>
              </a:r>
            </a:p>
          </p:txBody>
        </p:sp>
        <p:sp>
          <p:nvSpPr>
            <p:cNvPr id="1054" name="Shape 1054"/>
            <p:cNvSpPr txBox="1"/>
            <p:nvPr/>
          </p:nvSpPr>
          <p:spPr>
            <a:xfrm>
              <a:off x="7083355" y="4425236"/>
              <a:ext cx="458100" cy="572700"/>
            </a:xfrm>
            <a:prstGeom prst="rect">
              <a:avLst/>
            </a:prstGeom>
            <a:noFill/>
            <a:ln>
              <a:noFill/>
            </a:ln>
          </p:spPr>
          <p:txBody>
            <a:bodyPr lIns="91425" tIns="91425" rIns="91425" bIns="91425" anchor="t" anchorCtr="0">
              <a:noAutofit/>
            </a:bodyPr>
            <a:lstStyle/>
            <a:p>
              <a:pPr lvl="0" rtl="0">
                <a:spcBef>
                  <a:spcPts val="0"/>
                </a:spcBef>
                <a:buNone/>
              </a:pPr>
              <a:r>
                <a:rPr lang="en-GB" sz="2400"/>
                <a:t>K</a:t>
              </a:r>
            </a:p>
          </p:txBody>
        </p:sp>
        <p:sp>
          <p:nvSpPr>
            <p:cNvPr id="1055" name="Shape 1055"/>
            <p:cNvSpPr txBox="1"/>
            <p:nvPr/>
          </p:nvSpPr>
          <p:spPr>
            <a:xfrm>
              <a:off x="8324250" y="4425225"/>
              <a:ext cx="458100" cy="572700"/>
            </a:xfrm>
            <a:prstGeom prst="rect">
              <a:avLst/>
            </a:prstGeom>
            <a:noFill/>
            <a:ln>
              <a:noFill/>
            </a:ln>
          </p:spPr>
          <p:txBody>
            <a:bodyPr lIns="91425" tIns="91425" rIns="91425" bIns="91425" anchor="t" anchorCtr="0">
              <a:noAutofit/>
            </a:bodyPr>
            <a:lstStyle/>
            <a:p>
              <a:pPr lvl="0" rtl="0">
                <a:spcBef>
                  <a:spcPts val="0"/>
                </a:spcBef>
                <a:buNone/>
              </a:pPr>
              <a:r>
                <a:rPr lang="en-GB" sz="2400"/>
                <a:t>Q</a:t>
              </a:r>
            </a:p>
          </p:txBody>
        </p:sp>
      </p:grpSp>
      <p:sp>
        <p:nvSpPr>
          <p:cNvPr id="1056" name="Shape 1056"/>
          <p:cNvSpPr txBox="1"/>
          <p:nvPr/>
        </p:nvSpPr>
        <p:spPr>
          <a:xfrm>
            <a:off x="311700" y="4741850"/>
            <a:ext cx="3645000" cy="3342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hlinkClick r:id="rId5"/>
              </a:rPr>
              <a:t>Vaswani et al. "Attention Is All You Need", 2017</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Shape 1061"/>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Attention Is All You Need model</a:t>
            </a:r>
          </a:p>
        </p:txBody>
      </p:sp>
      <p:pic>
        <p:nvPicPr>
          <p:cNvPr id="1062" name="Shape 1062"/>
          <p:cNvPicPr preferRelativeResize="0"/>
          <p:nvPr/>
        </p:nvPicPr>
        <p:blipFill>
          <a:blip r:embed="rId3">
            <a:alphaModFix/>
          </a:blip>
          <a:stretch>
            <a:fillRect/>
          </a:stretch>
        </p:blipFill>
        <p:spPr>
          <a:xfrm>
            <a:off x="5537901" y="128049"/>
            <a:ext cx="3158085" cy="4728124"/>
          </a:xfrm>
          <a:prstGeom prst="rect">
            <a:avLst/>
          </a:prstGeom>
          <a:noFill/>
          <a:ln>
            <a:noFill/>
          </a:ln>
        </p:spPr>
      </p:pic>
      <p:pic>
        <p:nvPicPr>
          <p:cNvPr id="1063" name="Shape 1063"/>
          <p:cNvPicPr preferRelativeResize="0"/>
          <p:nvPr/>
        </p:nvPicPr>
        <p:blipFill rotWithShape="1">
          <a:blip r:embed="rId3">
            <a:alphaModFix/>
          </a:blip>
          <a:srcRect l="12822" t="53902" r="54384" b="28622"/>
          <a:stretch/>
        </p:blipFill>
        <p:spPr>
          <a:xfrm>
            <a:off x="1923350" y="2011199"/>
            <a:ext cx="1800899" cy="1413626"/>
          </a:xfrm>
          <a:prstGeom prst="rect">
            <a:avLst/>
          </a:prstGeom>
          <a:noFill/>
          <a:ln>
            <a:noFill/>
          </a:ln>
        </p:spPr>
      </p:pic>
      <p:sp>
        <p:nvSpPr>
          <p:cNvPr id="1064" name="Shape 1064"/>
          <p:cNvSpPr txBox="1"/>
          <p:nvPr/>
        </p:nvSpPr>
        <p:spPr>
          <a:xfrm>
            <a:off x="714975" y="1483250"/>
            <a:ext cx="4578000" cy="334200"/>
          </a:xfrm>
          <a:prstGeom prst="rect">
            <a:avLst/>
          </a:prstGeom>
          <a:noFill/>
          <a:ln>
            <a:noFill/>
          </a:ln>
        </p:spPr>
        <p:txBody>
          <a:bodyPr lIns="91425" tIns="91425" rIns="91425" bIns="91425" anchor="t" anchorCtr="0">
            <a:noAutofit/>
          </a:bodyPr>
          <a:lstStyle/>
          <a:p>
            <a:pPr lvl="0">
              <a:spcBef>
                <a:spcPts val="0"/>
              </a:spcBef>
              <a:buNone/>
            </a:pPr>
            <a:r>
              <a:rPr lang="en-GB" sz="1800"/>
              <a:t>Residual connection + layer normalization</a:t>
            </a:r>
          </a:p>
        </p:txBody>
      </p:sp>
      <p:sp>
        <p:nvSpPr>
          <p:cNvPr id="1065" name="Shape 1065"/>
          <p:cNvSpPr txBox="1"/>
          <p:nvPr/>
        </p:nvSpPr>
        <p:spPr>
          <a:xfrm>
            <a:off x="54175" y="4752525"/>
            <a:ext cx="3645000" cy="334200"/>
          </a:xfrm>
          <a:prstGeom prst="rect">
            <a:avLst/>
          </a:prstGeom>
          <a:noFill/>
          <a:ln>
            <a:noFill/>
          </a:ln>
        </p:spPr>
        <p:txBody>
          <a:bodyPr lIns="91425" tIns="91425" rIns="91425" bIns="91425" anchor="t" anchorCtr="0">
            <a:noAutofit/>
          </a:bodyPr>
          <a:lstStyle/>
          <a:p>
            <a:pPr lvl="0" rtl="0">
              <a:spcBef>
                <a:spcPts val="0"/>
              </a:spcBef>
              <a:buNone/>
            </a:pPr>
            <a:r>
              <a:rPr lang="en-GB" sz="1200">
                <a:solidFill>
                  <a:srgbClr val="666666"/>
                </a:solidFill>
                <a:hlinkClick r:id="rId4"/>
              </a:rPr>
              <a:t>Vaswani et al. "Attention Is All You Need", 2017</a:t>
            </a:r>
          </a:p>
        </p:txBody>
      </p:sp>
      <p:sp>
        <p:nvSpPr>
          <p:cNvPr id="1066" name="Shape 1066"/>
          <p:cNvSpPr txBox="1"/>
          <p:nvPr/>
        </p:nvSpPr>
        <p:spPr>
          <a:xfrm>
            <a:off x="5452975" y="2617755"/>
            <a:ext cx="387900" cy="316500"/>
          </a:xfrm>
          <a:prstGeom prst="rect">
            <a:avLst/>
          </a:prstGeom>
          <a:solidFill>
            <a:srgbClr val="FFFFFF"/>
          </a:solidFill>
          <a:ln>
            <a:noFill/>
          </a:ln>
        </p:spPr>
        <p:txBody>
          <a:bodyPr lIns="91425" tIns="91425" rIns="91425" bIns="91425" anchor="t" anchorCtr="0">
            <a:noAutofit/>
          </a:bodyPr>
          <a:lstStyle/>
          <a:p>
            <a:pPr lvl="0" algn="r">
              <a:spcBef>
                <a:spcPts val="0"/>
              </a:spcBef>
              <a:buNone/>
            </a:pPr>
            <a:r>
              <a:rPr lang="en-GB"/>
              <a:t>6x</a:t>
            </a:r>
          </a:p>
        </p:txBody>
      </p:sp>
      <p:sp>
        <p:nvSpPr>
          <p:cNvPr id="1067" name="Shape 1067"/>
          <p:cNvSpPr txBox="1"/>
          <p:nvPr/>
        </p:nvSpPr>
        <p:spPr>
          <a:xfrm>
            <a:off x="8383738" y="2226291"/>
            <a:ext cx="387900" cy="3165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GB"/>
              <a:t>6x</a:t>
            </a:r>
          </a:p>
        </p:txBody>
      </p:sp>
      <p:sp>
        <p:nvSpPr>
          <p:cNvPr id="1068" name="Shape 1068"/>
          <p:cNvSpPr txBox="1"/>
          <p:nvPr/>
        </p:nvSpPr>
        <p:spPr>
          <a:xfrm>
            <a:off x="6023825" y="4752525"/>
            <a:ext cx="1088400" cy="398400"/>
          </a:xfrm>
          <a:prstGeom prst="rect">
            <a:avLst/>
          </a:prstGeom>
          <a:noFill/>
          <a:ln>
            <a:noFill/>
          </a:ln>
        </p:spPr>
        <p:txBody>
          <a:bodyPr lIns="91425" tIns="91425" rIns="91425" bIns="91425" anchor="t" anchorCtr="0">
            <a:noAutofit/>
          </a:bodyPr>
          <a:lstStyle/>
          <a:p>
            <a:pPr lvl="0" algn="ctr" rtl="0">
              <a:spcBef>
                <a:spcPts val="0"/>
              </a:spcBef>
              <a:buNone/>
            </a:pPr>
            <a:r>
              <a:rPr lang="en-GB" sz="1800"/>
              <a:t>encoder</a:t>
            </a:r>
          </a:p>
        </p:txBody>
      </p:sp>
      <p:sp>
        <p:nvSpPr>
          <p:cNvPr id="1069" name="Shape 1069"/>
          <p:cNvSpPr txBox="1"/>
          <p:nvPr/>
        </p:nvSpPr>
        <p:spPr>
          <a:xfrm>
            <a:off x="7098600" y="4758275"/>
            <a:ext cx="1207200" cy="398400"/>
          </a:xfrm>
          <a:prstGeom prst="rect">
            <a:avLst/>
          </a:prstGeom>
          <a:noFill/>
          <a:ln>
            <a:noFill/>
          </a:ln>
        </p:spPr>
        <p:txBody>
          <a:bodyPr lIns="91425" tIns="91425" rIns="91425" bIns="91425" anchor="t" anchorCtr="0">
            <a:noAutofit/>
          </a:bodyPr>
          <a:lstStyle/>
          <a:p>
            <a:pPr lvl="0" algn="ctr" rtl="0">
              <a:spcBef>
                <a:spcPts val="0"/>
              </a:spcBef>
              <a:buNone/>
            </a:pPr>
            <a:r>
              <a:rPr lang="en-GB" sz="1800"/>
              <a:t>decoder</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Shape 1074"/>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Outline</a:t>
            </a:r>
          </a:p>
        </p:txBody>
      </p:sp>
      <p:sp>
        <p:nvSpPr>
          <p:cNvPr id="1075" name="Shape 1075"/>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b="1"/>
              <a:t>Hard + soft attention for generative image model</a:t>
            </a:r>
          </a:p>
          <a:p>
            <a:pPr marL="914400" lvl="1" indent="-228600" rtl="0">
              <a:spcBef>
                <a:spcPts val="0"/>
              </a:spcBef>
              <a:buChar char="○"/>
            </a:pPr>
            <a:r>
              <a:rPr lang="en-GB"/>
              <a:t>Attend, Infer, Repeat</a:t>
            </a:r>
          </a:p>
          <a:p>
            <a:pPr marL="0" lvl="0" indent="0" rtl="0">
              <a:spcBef>
                <a:spcPts val="0"/>
              </a:spcBef>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rtl="0">
              <a:spcBef>
                <a:spcPts val="0"/>
              </a:spcBef>
              <a:buNone/>
            </a:pPr>
            <a:r>
              <a:rPr lang="en-GB"/>
              <a:t>Outline</a:t>
            </a:r>
          </a:p>
        </p:txBody>
      </p:sp>
      <p:sp>
        <p:nvSpPr>
          <p:cNvPr id="110" name="Shape 110"/>
          <p:cNvSpPr txBox="1">
            <a:spLocks noGrp="1"/>
          </p:cNvSpPr>
          <p:nvPr>
            <p:ph type="body" idx="1"/>
          </p:nvPr>
        </p:nvSpPr>
        <p:spPr>
          <a:xfrm>
            <a:off x="0" y="738925"/>
            <a:ext cx="8832300" cy="3924300"/>
          </a:xfrm>
          <a:prstGeom prst="rect">
            <a:avLst/>
          </a:prstGeom>
        </p:spPr>
        <p:txBody>
          <a:bodyPr lIns="91425" tIns="91425" rIns="91425" bIns="91425" anchor="t" anchorCtr="0">
            <a:noAutofit/>
          </a:bodyPr>
          <a:lstStyle/>
          <a:p>
            <a:pPr marL="457200" lvl="0" indent="-228600" rtl="0">
              <a:spcBef>
                <a:spcPts val="0"/>
              </a:spcBef>
              <a:buChar char="●"/>
            </a:pPr>
            <a:r>
              <a:rPr lang="en-GB"/>
              <a:t>Attention as a latent variable model</a:t>
            </a:r>
          </a:p>
          <a:p>
            <a:pPr marL="457200" lvl="0" indent="-228600" rtl="0">
              <a:spcBef>
                <a:spcPts val="0"/>
              </a:spcBef>
              <a:buChar char="●"/>
            </a:pPr>
            <a:r>
              <a:rPr lang="en-GB" b="1"/>
              <a:t>Hard &amp; soft attention for image captioning</a:t>
            </a:r>
          </a:p>
          <a:p>
            <a:pPr marL="914400" lvl="1" indent="-228600" rtl="0">
              <a:spcBef>
                <a:spcPts val="0"/>
              </a:spcBef>
              <a:buChar char="○"/>
            </a:pPr>
            <a:r>
              <a:rPr lang="en-GB"/>
              <a:t>Training hard attention: REINFORCE, improved methods</a:t>
            </a:r>
          </a:p>
          <a:p>
            <a:pPr marL="914400" lvl="1" indent="-228600" rtl="0">
              <a:spcBef>
                <a:spcPts val="0"/>
              </a:spcBef>
              <a:buChar char="○"/>
            </a:pPr>
            <a:r>
              <a:rPr lang="en-GB"/>
              <a:t>Soft attention for image captioning</a:t>
            </a:r>
          </a:p>
          <a:p>
            <a:pPr marL="457200" lvl="0" indent="-228600" rtl="0">
              <a:spcBef>
                <a:spcPts val="0"/>
              </a:spcBef>
              <a:buChar char="●"/>
            </a:pPr>
            <a:r>
              <a:rPr lang="en-GB"/>
              <a:t>Soft attention for neural machine translation</a:t>
            </a:r>
          </a:p>
          <a:p>
            <a:pPr marL="914400" lvl="1" indent="-228600" rtl="0">
              <a:spcBef>
                <a:spcPts val="0"/>
              </a:spcBef>
              <a:buChar char="○"/>
            </a:pPr>
            <a:r>
              <a:rPr lang="en-GB"/>
              <a:t>With LSTMs</a:t>
            </a:r>
          </a:p>
          <a:p>
            <a:pPr marL="914400" lvl="1" indent="-228600" rtl="0">
              <a:spcBef>
                <a:spcPts val="0"/>
              </a:spcBef>
              <a:buChar char="○"/>
            </a:pPr>
            <a:r>
              <a:rPr lang="en-GB"/>
              <a:t>Or without! Attention Is All You Need!</a:t>
            </a:r>
          </a:p>
          <a:p>
            <a:pPr marL="457200" lvl="0" indent="-228600" rtl="0">
              <a:spcBef>
                <a:spcPts val="0"/>
              </a:spcBef>
              <a:buChar char="●"/>
            </a:pPr>
            <a:r>
              <a:rPr lang="en-GB"/>
              <a:t>Soft attention for image classification</a:t>
            </a:r>
          </a:p>
          <a:p>
            <a:pPr marL="914400" lvl="1" indent="-228600" rtl="0">
              <a:spcBef>
                <a:spcPts val="0"/>
              </a:spcBef>
              <a:buChar char="○"/>
            </a:pPr>
            <a:r>
              <a:rPr lang="en-GB"/>
              <a:t>Spatial Transformer Networks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0" y="749596"/>
            <a:ext cx="8832300" cy="3924300"/>
          </a:xfrm>
          <a:prstGeom prst="rect">
            <a:avLst/>
          </a:prstGeom>
        </p:spPr>
        <p:txBody>
          <a:bodyPr lIns="91425" tIns="91425" rIns="91425" bIns="91425" anchor="t" anchorCtr="0">
            <a:noAutofit/>
          </a:bodyPr>
          <a:lstStyle/>
          <a:p>
            <a:pPr marL="457200" lvl="0" indent="-381000" rtl="0">
              <a:spcBef>
                <a:spcPts val="0"/>
              </a:spcBef>
              <a:buSzPct val="100000"/>
              <a:buChar char="●"/>
            </a:pPr>
            <a:r>
              <a:rPr lang="en-GB" sz="2400" b="1"/>
              <a:t>Hard</a:t>
            </a:r>
          </a:p>
          <a:p>
            <a:pPr marL="914400" lvl="1" indent="-342900" rtl="0">
              <a:spcBef>
                <a:spcPts val="0"/>
              </a:spcBef>
              <a:buSzPct val="100000"/>
              <a:buChar char="○"/>
            </a:pPr>
            <a:r>
              <a:rPr lang="en-GB" sz="1800"/>
              <a:t>Attention as stochastic process; sampling</a:t>
            </a:r>
          </a:p>
          <a:p>
            <a:pPr marL="914400" lvl="1" indent="-342900" rtl="0">
              <a:spcBef>
                <a:spcPts val="0"/>
              </a:spcBef>
              <a:buSzPct val="100000"/>
              <a:buChar char="○"/>
            </a:pPr>
            <a:r>
              <a:rPr lang="en-GB" sz="1800"/>
              <a:t>Supports discrete decisions (number of steps)</a:t>
            </a:r>
          </a:p>
          <a:p>
            <a:pPr marL="914400" lvl="1" indent="-342900" rtl="0">
              <a:spcBef>
                <a:spcPts val="0"/>
              </a:spcBef>
              <a:buSzPct val="100000"/>
              <a:buChar char="○"/>
            </a:pPr>
            <a:r>
              <a:rPr lang="en-GB" sz="1800"/>
              <a:t>Training with REINFORCE</a:t>
            </a:r>
          </a:p>
          <a:p>
            <a:pPr marL="457200" lvl="0" indent="-381000" rtl="0">
              <a:spcBef>
                <a:spcPts val="0"/>
              </a:spcBef>
              <a:buSzPct val="100000"/>
              <a:buChar char="●"/>
            </a:pPr>
            <a:r>
              <a:rPr lang="en-GB" sz="2400" b="1"/>
              <a:t>Soft</a:t>
            </a:r>
          </a:p>
          <a:p>
            <a:pPr marL="914400" lvl="1" indent="-342900" rtl="0">
              <a:spcBef>
                <a:spcPts val="0"/>
              </a:spcBef>
              <a:buSzPct val="100000"/>
              <a:buChar char="○"/>
            </a:pPr>
            <a:r>
              <a:rPr lang="en-GB" sz="1800"/>
              <a:t>Attention as differentiable layer</a:t>
            </a:r>
          </a:p>
          <a:p>
            <a:pPr marL="914400" lvl="1" indent="-342900" rtl="0">
              <a:spcBef>
                <a:spcPts val="0"/>
              </a:spcBef>
              <a:buSzPct val="100000"/>
              <a:buChar char="○"/>
            </a:pPr>
            <a:r>
              <a:rPr lang="en-GB" sz="1800"/>
              <a:t>No sampling</a:t>
            </a:r>
          </a:p>
          <a:p>
            <a:pPr marL="914400" lvl="1" indent="-342900" rtl="0">
              <a:spcBef>
                <a:spcPts val="0"/>
              </a:spcBef>
              <a:buSzPct val="100000"/>
              <a:buChar char="○"/>
            </a:pPr>
            <a:r>
              <a:rPr lang="en-GB" sz="1800"/>
              <a:t>Training with backprop</a:t>
            </a:r>
          </a:p>
        </p:txBody>
      </p:sp>
      <p:sp>
        <p:nvSpPr>
          <p:cNvPr id="116" name="Shape 116"/>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a:t>Hard &amp; soft attention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p:nvPr/>
        </p:nvSpPr>
        <p:spPr>
          <a:xfrm>
            <a:off x="750075" y="1677725"/>
            <a:ext cx="1117500" cy="1131900"/>
          </a:xfrm>
          <a:prstGeom prst="cube">
            <a:avLst>
              <a:gd name="adj" fmla="val 3458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22" name="Shape 122"/>
          <p:cNvCxnSpPr>
            <a:stCxn id="123" idx="3"/>
            <a:endCxn id="124" idx="1"/>
          </p:cNvCxnSpPr>
          <p:nvPr/>
        </p:nvCxnSpPr>
        <p:spPr>
          <a:xfrm>
            <a:off x="1586403" y="2280582"/>
            <a:ext cx="2737200" cy="1070700"/>
          </a:xfrm>
          <a:prstGeom prst="curvedConnector3">
            <a:avLst>
              <a:gd name="adj1" fmla="val 39117"/>
            </a:avLst>
          </a:prstGeom>
          <a:noFill/>
          <a:ln w="9525" cap="flat" cmpd="sng">
            <a:solidFill>
              <a:srgbClr val="000000"/>
            </a:solidFill>
            <a:prstDash val="solid"/>
            <a:round/>
            <a:headEnd type="none" w="lg" len="lg"/>
            <a:tailEnd type="triangle" w="lg" len="lg"/>
          </a:ln>
        </p:spPr>
      </p:cxnSp>
      <p:cxnSp>
        <p:nvCxnSpPr>
          <p:cNvPr id="125" name="Shape 125"/>
          <p:cNvCxnSpPr>
            <a:stCxn id="123" idx="3"/>
            <a:endCxn id="126" idx="1"/>
          </p:cNvCxnSpPr>
          <p:nvPr/>
        </p:nvCxnSpPr>
        <p:spPr>
          <a:xfrm>
            <a:off x="1586403" y="2280582"/>
            <a:ext cx="5000699" cy="1085100"/>
          </a:xfrm>
          <a:prstGeom prst="curvedConnector3">
            <a:avLst>
              <a:gd name="adj1" fmla="val 50002"/>
            </a:avLst>
          </a:prstGeom>
          <a:noFill/>
          <a:ln w="9525" cap="flat" cmpd="sng">
            <a:solidFill>
              <a:srgbClr val="000000"/>
            </a:solidFill>
            <a:prstDash val="solid"/>
            <a:round/>
            <a:headEnd type="none" w="lg" len="lg"/>
            <a:tailEnd type="triangle" w="lg" len="lg"/>
          </a:ln>
        </p:spPr>
      </p:cxnSp>
      <p:cxnSp>
        <p:nvCxnSpPr>
          <p:cNvPr id="127" name="Shape 127"/>
          <p:cNvCxnSpPr>
            <a:stCxn id="128" idx="3"/>
            <a:endCxn id="129" idx="2"/>
          </p:cNvCxnSpPr>
          <p:nvPr/>
        </p:nvCxnSpPr>
        <p:spPr>
          <a:xfrm>
            <a:off x="4003389" y="958785"/>
            <a:ext cx="2785200" cy="1819200"/>
          </a:xfrm>
          <a:prstGeom prst="curvedConnector4">
            <a:avLst>
              <a:gd name="adj1" fmla="val 25609"/>
              <a:gd name="adj2" fmla="val 113097"/>
            </a:avLst>
          </a:prstGeom>
          <a:noFill/>
          <a:ln w="9525" cap="flat" cmpd="sng">
            <a:solidFill>
              <a:srgbClr val="000000"/>
            </a:solidFill>
            <a:prstDash val="solid"/>
            <a:round/>
            <a:headEnd type="none" w="lg" len="lg"/>
            <a:tailEnd type="triangle" w="lg" len="lg"/>
          </a:ln>
        </p:spPr>
      </p:cxnSp>
      <p:sp>
        <p:nvSpPr>
          <p:cNvPr id="130" name="Shape 130"/>
          <p:cNvSpPr txBox="1">
            <a:spLocks noGrp="1"/>
          </p:cNvSpPr>
          <p:nvPr>
            <p:ph type="title"/>
          </p:nvPr>
        </p:nvSpPr>
        <p:spPr>
          <a:xfrm>
            <a:off x="0" y="0"/>
            <a:ext cx="8520600" cy="572700"/>
          </a:xfrm>
          <a:prstGeom prst="rect">
            <a:avLst/>
          </a:prstGeom>
        </p:spPr>
        <p:txBody>
          <a:bodyPr lIns="91425" tIns="91425" rIns="91425" bIns="91425" anchor="t" anchorCtr="0">
            <a:noAutofit/>
          </a:bodyPr>
          <a:lstStyle/>
          <a:p>
            <a:pPr lvl="0">
              <a:spcBef>
                <a:spcPts val="0"/>
              </a:spcBef>
              <a:buNone/>
            </a:pPr>
            <a:r>
              <a:rPr lang="en-GB" b="1"/>
              <a:t>Hard</a:t>
            </a:r>
            <a:r>
              <a:rPr lang="en-GB"/>
              <a:t> attention for image captioning</a:t>
            </a:r>
          </a:p>
        </p:txBody>
      </p:sp>
      <p:sp>
        <p:nvSpPr>
          <p:cNvPr id="131" name="Shape 131"/>
          <p:cNvSpPr/>
          <p:nvPr/>
        </p:nvSpPr>
        <p:spPr>
          <a:xfrm>
            <a:off x="2684212" y="2205425"/>
            <a:ext cx="588900" cy="572700"/>
          </a:xfrm>
          <a:prstGeom prst="rect">
            <a:avLst/>
          </a:prstGeom>
          <a:solidFill>
            <a:srgbClr val="E6913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2" name="Shape 132"/>
          <p:cNvCxnSpPr>
            <a:stCxn id="131" idx="3"/>
            <a:endCxn id="133" idx="1"/>
          </p:cNvCxnSpPr>
          <p:nvPr/>
        </p:nvCxnSpPr>
        <p:spPr>
          <a:xfrm>
            <a:off x="3273112" y="2491775"/>
            <a:ext cx="903300" cy="0"/>
          </a:xfrm>
          <a:prstGeom prst="straightConnector1">
            <a:avLst/>
          </a:prstGeom>
          <a:noFill/>
          <a:ln w="9525" cap="flat" cmpd="sng">
            <a:solidFill>
              <a:srgbClr val="000000"/>
            </a:solidFill>
            <a:prstDash val="solid"/>
            <a:round/>
            <a:headEnd type="none" w="lg" len="lg"/>
            <a:tailEnd type="triangle" w="lg" len="lg"/>
          </a:ln>
        </p:spPr>
      </p:cxnSp>
      <p:pic>
        <p:nvPicPr>
          <p:cNvPr id="134" name="Shape 134"/>
          <p:cNvPicPr preferRelativeResize="0"/>
          <p:nvPr/>
        </p:nvPicPr>
        <p:blipFill rotWithShape="1">
          <a:blip r:embed="rId3">
            <a:alphaModFix/>
          </a:blip>
          <a:srcRect r="6323"/>
          <a:stretch/>
        </p:blipFill>
        <p:spPr>
          <a:xfrm>
            <a:off x="489299" y="3463375"/>
            <a:ext cx="1173449" cy="1210174"/>
          </a:xfrm>
          <a:prstGeom prst="rect">
            <a:avLst/>
          </a:prstGeom>
          <a:noFill/>
          <a:ln>
            <a:noFill/>
          </a:ln>
        </p:spPr>
      </p:pic>
      <p:cxnSp>
        <p:nvCxnSpPr>
          <p:cNvPr id="135" name="Shape 135"/>
          <p:cNvCxnSpPr>
            <a:endCxn id="121" idx="3"/>
          </p:cNvCxnSpPr>
          <p:nvPr/>
        </p:nvCxnSpPr>
        <p:spPr>
          <a:xfrm rot="10800000">
            <a:off x="1115603" y="2809625"/>
            <a:ext cx="0" cy="679800"/>
          </a:xfrm>
          <a:prstGeom prst="straightConnector1">
            <a:avLst/>
          </a:prstGeom>
          <a:noFill/>
          <a:ln w="9525" cap="flat" cmpd="sng">
            <a:solidFill>
              <a:srgbClr val="000000"/>
            </a:solidFill>
            <a:prstDash val="solid"/>
            <a:round/>
            <a:headEnd type="none" w="lg" len="lg"/>
            <a:tailEnd type="triangle" w="lg" len="lg"/>
          </a:ln>
        </p:spPr>
      </p:cxnSp>
      <p:sp>
        <p:nvSpPr>
          <p:cNvPr id="136" name="Shape 136"/>
          <p:cNvSpPr txBox="1"/>
          <p:nvPr/>
        </p:nvSpPr>
        <p:spPr>
          <a:xfrm>
            <a:off x="1226450" y="2959550"/>
            <a:ext cx="1075500" cy="428400"/>
          </a:xfrm>
          <a:prstGeom prst="rect">
            <a:avLst/>
          </a:prstGeom>
          <a:noFill/>
          <a:ln>
            <a:noFill/>
          </a:ln>
        </p:spPr>
        <p:txBody>
          <a:bodyPr lIns="91425" tIns="91425" rIns="91425" bIns="91425" anchor="t" anchorCtr="0">
            <a:noAutofit/>
          </a:bodyPr>
          <a:lstStyle/>
          <a:p>
            <a:pPr lvl="0">
              <a:spcBef>
                <a:spcPts val="0"/>
              </a:spcBef>
              <a:buNone/>
            </a:pPr>
            <a:r>
              <a:rPr lang="en-GB" sz="1600"/>
              <a:t>convnet</a:t>
            </a:r>
          </a:p>
        </p:txBody>
      </p:sp>
      <p:sp>
        <p:nvSpPr>
          <p:cNvPr id="137" name="Shape 137"/>
          <p:cNvSpPr txBox="1"/>
          <p:nvPr/>
        </p:nvSpPr>
        <p:spPr>
          <a:xfrm>
            <a:off x="-291850" y="1581800"/>
            <a:ext cx="1075500" cy="428400"/>
          </a:xfrm>
          <a:prstGeom prst="rect">
            <a:avLst/>
          </a:prstGeom>
          <a:noFill/>
          <a:ln>
            <a:noFill/>
          </a:ln>
        </p:spPr>
        <p:txBody>
          <a:bodyPr lIns="91425" tIns="91425" rIns="91425" bIns="91425" anchor="t" anchorCtr="0">
            <a:noAutofit/>
          </a:bodyPr>
          <a:lstStyle/>
          <a:p>
            <a:pPr lvl="0" algn="r" rtl="0">
              <a:spcBef>
                <a:spcPts val="0"/>
              </a:spcBef>
              <a:buNone/>
            </a:pPr>
            <a:r>
              <a:rPr lang="en-GB"/>
              <a:t>D</a:t>
            </a:r>
            <a:br>
              <a:rPr lang="en-GB"/>
            </a:br>
            <a:r>
              <a:rPr lang="en-GB"/>
              <a:t>features</a:t>
            </a:r>
          </a:p>
        </p:txBody>
      </p:sp>
      <p:sp>
        <p:nvSpPr>
          <p:cNvPr id="123" name="Shape 123"/>
          <p:cNvSpPr txBox="1"/>
          <p:nvPr/>
        </p:nvSpPr>
        <p:spPr>
          <a:xfrm>
            <a:off x="654903" y="2129232"/>
            <a:ext cx="931500" cy="302700"/>
          </a:xfrm>
          <a:prstGeom prst="rect">
            <a:avLst/>
          </a:prstGeom>
          <a:noFill/>
          <a:ln>
            <a:noFill/>
          </a:ln>
        </p:spPr>
        <p:txBody>
          <a:bodyPr lIns="91425" tIns="91425" rIns="91425" bIns="91425" anchor="t" anchorCtr="0">
            <a:noAutofit/>
          </a:bodyPr>
          <a:lstStyle/>
          <a:p>
            <a:pPr lvl="0" algn="ctr" rtl="0">
              <a:spcBef>
                <a:spcPts val="0"/>
              </a:spcBef>
              <a:buNone/>
            </a:pPr>
            <a:r>
              <a:rPr lang="en-GB"/>
              <a:t>L</a:t>
            </a:r>
            <a:br>
              <a:rPr lang="en-GB"/>
            </a:br>
            <a:r>
              <a:rPr lang="en-GB"/>
              <a:t>positions</a:t>
            </a:r>
          </a:p>
        </p:txBody>
      </p:sp>
      <p:sp>
        <p:nvSpPr>
          <p:cNvPr id="133" name="Shape 133"/>
          <p:cNvSpPr/>
          <p:nvPr/>
        </p:nvSpPr>
        <p:spPr>
          <a:xfrm>
            <a:off x="4176312" y="2205425"/>
            <a:ext cx="588900" cy="572700"/>
          </a:xfrm>
          <a:prstGeom prst="rect">
            <a:avLst/>
          </a:prstGeom>
          <a:solidFill>
            <a:srgbClr val="E6913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138" name="Shape 138"/>
          <p:cNvCxnSpPr>
            <a:stCxn id="133" idx="3"/>
            <a:endCxn id="129" idx="1"/>
          </p:cNvCxnSpPr>
          <p:nvPr/>
        </p:nvCxnSpPr>
        <p:spPr>
          <a:xfrm>
            <a:off x="4765212" y="2491775"/>
            <a:ext cx="1728900" cy="0"/>
          </a:xfrm>
          <a:prstGeom prst="straightConnector1">
            <a:avLst/>
          </a:prstGeom>
          <a:noFill/>
          <a:ln w="9525" cap="flat" cmpd="sng">
            <a:solidFill>
              <a:srgbClr val="000000"/>
            </a:solidFill>
            <a:prstDash val="solid"/>
            <a:round/>
            <a:headEnd type="none" w="lg" len="lg"/>
            <a:tailEnd type="triangle" w="lg" len="lg"/>
          </a:ln>
        </p:spPr>
      </p:cxnSp>
      <p:sp>
        <p:nvSpPr>
          <p:cNvPr id="129" name="Shape 129"/>
          <p:cNvSpPr/>
          <p:nvPr/>
        </p:nvSpPr>
        <p:spPr>
          <a:xfrm>
            <a:off x="6494112" y="2205425"/>
            <a:ext cx="588900" cy="572700"/>
          </a:xfrm>
          <a:prstGeom prst="rect">
            <a:avLst/>
          </a:prstGeom>
          <a:solidFill>
            <a:srgbClr val="E6913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139" name="Shape 139"/>
          <p:cNvCxnSpPr/>
          <p:nvPr/>
        </p:nvCxnSpPr>
        <p:spPr>
          <a:xfrm rot="10800000">
            <a:off x="2978675" y="1677750"/>
            <a:ext cx="4200" cy="515400"/>
          </a:xfrm>
          <a:prstGeom prst="straightConnector1">
            <a:avLst/>
          </a:prstGeom>
          <a:noFill/>
          <a:ln w="9525" cap="flat" cmpd="sng">
            <a:solidFill>
              <a:srgbClr val="000000"/>
            </a:solidFill>
            <a:prstDash val="solid"/>
            <a:round/>
            <a:headEnd type="none" w="lg" len="lg"/>
            <a:tailEnd type="triangle" w="lg" len="lg"/>
          </a:ln>
        </p:spPr>
      </p:cxnSp>
      <p:cxnSp>
        <p:nvCxnSpPr>
          <p:cNvPr id="140" name="Shape 140"/>
          <p:cNvCxnSpPr>
            <a:stCxn id="133" idx="0"/>
          </p:cNvCxnSpPr>
          <p:nvPr/>
        </p:nvCxnSpPr>
        <p:spPr>
          <a:xfrm rot="10800000">
            <a:off x="4158162" y="1677725"/>
            <a:ext cx="312600" cy="527700"/>
          </a:xfrm>
          <a:prstGeom prst="straightConnector1">
            <a:avLst/>
          </a:prstGeom>
          <a:noFill/>
          <a:ln w="9525" cap="flat" cmpd="sng">
            <a:solidFill>
              <a:srgbClr val="000000"/>
            </a:solidFill>
            <a:prstDash val="solid"/>
            <a:round/>
            <a:headEnd type="none" w="lg" len="lg"/>
            <a:tailEnd type="triangle" w="lg" len="lg"/>
          </a:ln>
        </p:spPr>
      </p:cxnSp>
      <p:cxnSp>
        <p:nvCxnSpPr>
          <p:cNvPr id="141" name="Shape 141"/>
          <p:cNvCxnSpPr>
            <a:stCxn id="133" idx="0"/>
          </p:cNvCxnSpPr>
          <p:nvPr/>
        </p:nvCxnSpPr>
        <p:spPr>
          <a:xfrm rot="10800000" flipH="1">
            <a:off x="4470762" y="1677725"/>
            <a:ext cx="294600" cy="527700"/>
          </a:xfrm>
          <a:prstGeom prst="straightConnector1">
            <a:avLst/>
          </a:prstGeom>
          <a:noFill/>
          <a:ln w="9525" cap="flat" cmpd="sng">
            <a:solidFill>
              <a:srgbClr val="000000"/>
            </a:solidFill>
            <a:prstDash val="solid"/>
            <a:round/>
            <a:headEnd type="none" w="lg" len="lg"/>
            <a:tailEnd type="triangle" w="lg" len="lg"/>
          </a:ln>
        </p:spPr>
      </p:cxnSp>
      <p:cxnSp>
        <p:nvCxnSpPr>
          <p:cNvPr id="142" name="Shape 142"/>
          <p:cNvCxnSpPr>
            <a:stCxn id="129" idx="0"/>
          </p:cNvCxnSpPr>
          <p:nvPr/>
        </p:nvCxnSpPr>
        <p:spPr>
          <a:xfrm rot="10800000" flipH="1">
            <a:off x="6788562" y="1714625"/>
            <a:ext cx="460800" cy="490800"/>
          </a:xfrm>
          <a:prstGeom prst="straightConnector1">
            <a:avLst/>
          </a:prstGeom>
          <a:noFill/>
          <a:ln w="9525" cap="flat" cmpd="sng">
            <a:solidFill>
              <a:srgbClr val="000000"/>
            </a:solidFill>
            <a:prstDash val="solid"/>
            <a:round/>
            <a:headEnd type="none" w="lg" len="lg"/>
            <a:tailEnd type="triangle" w="lg" len="lg"/>
          </a:ln>
        </p:spPr>
      </p:cxnSp>
      <p:cxnSp>
        <p:nvCxnSpPr>
          <p:cNvPr id="143" name="Shape 143"/>
          <p:cNvCxnSpPr>
            <a:stCxn id="129" idx="0"/>
            <a:endCxn id="144" idx="2"/>
          </p:cNvCxnSpPr>
          <p:nvPr/>
        </p:nvCxnSpPr>
        <p:spPr>
          <a:xfrm rot="10800000">
            <a:off x="6409662" y="1665425"/>
            <a:ext cx="378900" cy="540000"/>
          </a:xfrm>
          <a:prstGeom prst="straightConnector1">
            <a:avLst/>
          </a:prstGeom>
          <a:noFill/>
          <a:ln w="9525" cap="flat" cmpd="sng">
            <a:solidFill>
              <a:srgbClr val="000000"/>
            </a:solidFill>
            <a:prstDash val="solid"/>
            <a:round/>
            <a:headEnd type="none" w="lg" len="lg"/>
            <a:tailEnd type="triangle" w="lg" len="lg"/>
          </a:ln>
        </p:spPr>
      </p:cxnSp>
      <p:cxnSp>
        <p:nvCxnSpPr>
          <p:cNvPr id="145" name="Shape 145"/>
          <p:cNvCxnSpPr>
            <a:endCxn id="131" idx="1"/>
          </p:cNvCxnSpPr>
          <p:nvPr/>
        </p:nvCxnSpPr>
        <p:spPr>
          <a:xfrm>
            <a:off x="1600012" y="2491775"/>
            <a:ext cx="1084200" cy="0"/>
          </a:xfrm>
          <a:prstGeom prst="straightConnector1">
            <a:avLst/>
          </a:prstGeom>
          <a:noFill/>
          <a:ln w="9525" cap="flat" cmpd="sng">
            <a:solidFill>
              <a:srgbClr val="000000"/>
            </a:solidFill>
            <a:prstDash val="solid"/>
            <a:round/>
            <a:headEnd type="none" w="lg" len="lg"/>
            <a:tailEnd type="triangle" w="lg" len="lg"/>
          </a:ln>
        </p:spPr>
      </p:cxnSp>
      <p:cxnSp>
        <p:nvCxnSpPr>
          <p:cNvPr id="146" name="Shape 146"/>
          <p:cNvCxnSpPr/>
          <p:nvPr/>
        </p:nvCxnSpPr>
        <p:spPr>
          <a:xfrm rot="10800000">
            <a:off x="2971731" y="1047171"/>
            <a:ext cx="5400" cy="378300"/>
          </a:xfrm>
          <a:prstGeom prst="straightConnector1">
            <a:avLst/>
          </a:prstGeom>
          <a:noFill/>
          <a:ln w="9525" cap="flat" cmpd="sng">
            <a:solidFill>
              <a:srgbClr val="000000"/>
            </a:solidFill>
            <a:prstDash val="solid"/>
            <a:round/>
            <a:headEnd type="none" w="lg" len="lg"/>
            <a:tailEnd type="triangle" w="lg" len="lg"/>
          </a:ln>
        </p:spPr>
      </p:cxnSp>
      <p:cxnSp>
        <p:nvCxnSpPr>
          <p:cNvPr id="147" name="Shape 147"/>
          <p:cNvCxnSpPr/>
          <p:nvPr/>
        </p:nvCxnSpPr>
        <p:spPr>
          <a:xfrm rot="10800000">
            <a:off x="3932137" y="1047165"/>
            <a:ext cx="5400" cy="378300"/>
          </a:xfrm>
          <a:prstGeom prst="straightConnector1">
            <a:avLst/>
          </a:prstGeom>
          <a:noFill/>
          <a:ln w="9525" cap="flat" cmpd="sng">
            <a:solidFill>
              <a:srgbClr val="000000"/>
            </a:solidFill>
            <a:prstDash val="solid"/>
            <a:round/>
            <a:headEnd type="none" w="lg" len="lg"/>
            <a:tailEnd type="triangle" w="lg" len="lg"/>
          </a:ln>
        </p:spPr>
      </p:cxnSp>
      <p:cxnSp>
        <p:nvCxnSpPr>
          <p:cNvPr id="148" name="Shape 148"/>
          <p:cNvCxnSpPr>
            <a:stCxn id="149" idx="0"/>
            <a:endCxn id="150" idx="2"/>
          </p:cNvCxnSpPr>
          <p:nvPr/>
        </p:nvCxnSpPr>
        <p:spPr>
          <a:xfrm rot="10800000">
            <a:off x="6404628" y="1037907"/>
            <a:ext cx="13800" cy="434400"/>
          </a:xfrm>
          <a:prstGeom prst="straightConnector1">
            <a:avLst/>
          </a:prstGeom>
          <a:noFill/>
          <a:ln w="9525" cap="flat" cmpd="sng">
            <a:solidFill>
              <a:srgbClr val="000000"/>
            </a:solidFill>
            <a:prstDash val="solid"/>
            <a:round/>
            <a:headEnd type="none" w="lg" len="lg"/>
            <a:tailEnd type="triangle" w="lg" len="lg"/>
          </a:ln>
        </p:spPr>
      </p:cxnSp>
      <p:cxnSp>
        <p:nvCxnSpPr>
          <p:cNvPr id="151" name="Shape 151"/>
          <p:cNvCxnSpPr>
            <a:endCxn id="152" idx="2"/>
          </p:cNvCxnSpPr>
          <p:nvPr/>
        </p:nvCxnSpPr>
        <p:spPr>
          <a:xfrm rot="10800000">
            <a:off x="4981424" y="1037999"/>
            <a:ext cx="2700" cy="421200"/>
          </a:xfrm>
          <a:prstGeom prst="straightConnector1">
            <a:avLst/>
          </a:prstGeom>
          <a:noFill/>
          <a:ln w="9525" cap="flat" cmpd="sng">
            <a:solidFill>
              <a:srgbClr val="000000"/>
            </a:solidFill>
            <a:prstDash val="solid"/>
            <a:round/>
            <a:headEnd type="none" w="lg" len="lg"/>
            <a:tailEnd type="triangle" w="lg" len="lg"/>
          </a:ln>
        </p:spPr>
      </p:cxnSp>
      <p:cxnSp>
        <p:nvCxnSpPr>
          <p:cNvPr id="153" name="Shape 153"/>
          <p:cNvCxnSpPr/>
          <p:nvPr/>
        </p:nvCxnSpPr>
        <p:spPr>
          <a:xfrm rot="10800000">
            <a:off x="7967274" y="1093990"/>
            <a:ext cx="5400" cy="378300"/>
          </a:xfrm>
          <a:prstGeom prst="straightConnector1">
            <a:avLst/>
          </a:prstGeom>
          <a:noFill/>
          <a:ln w="9525" cap="flat" cmpd="sng">
            <a:solidFill>
              <a:srgbClr val="000000"/>
            </a:solidFill>
            <a:prstDash val="solid"/>
            <a:round/>
            <a:headEnd type="none" w="lg" len="lg"/>
            <a:tailEnd type="triangle" w="lg" len="lg"/>
          </a:ln>
        </p:spPr>
      </p:cxnSp>
      <p:cxnSp>
        <p:nvCxnSpPr>
          <p:cNvPr id="154" name="Shape 154"/>
          <p:cNvCxnSpPr>
            <a:stCxn id="152" idx="3"/>
            <a:endCxn id="126" idx="1"/>
          </p:cNvCxnSpPr>
          <p:nvPr/>
        </p:nvCxnSpPr>
        <p:spPr>
          <a:xfrm>
            <a:off x="5066887" y="973166"/>
            <a:ext cx="1520399" cy="2392500"/>
          </a:xfrm>
          <a:prstGeom prst="curvedConnector3">
            <a:avLst>
              <a:gd name="adj1" fmla="val 49999"/>
            </a:avLst>
          </a:prstGeom>
          <a:noFill/>
          <a:ln w="9525" cap="flat" cmpd="sng">
            <a:solidFill>
              <a:srgbClr val="000000"/>
            </a:solidFill>
            <a:prstDash val="solid"/>
            <a:round/>
            <a:headEnd type="none" w="lg" len="lg"/>
            <a:tailEnd type="triangle" w="lg" len="lg"/>
          </a:ln>
        </p:spPr>
      </p:cxnSp>
      <p:cxnSp>
        <p:nvCxnSpPr>
          <p:cNvPr id="155" name="Shape 155"/>
          <p:cNvCxnSpPr/>
          <p:nvPr/>
        </p:nvCxnSpPr>
        <p:spPr>
          <a:xfrm rot="10800000">
            <a:off x="4462681" y="2780146"/>
            <a:ext cx="10800" cy="425100"/>
          </a:xfrm>
          <a:prstGeom prst="straightConnector1">
            <a:avLst/>
          </a:prstGeom>
          <a:noFill/>
          <a:ln w="9525" cap="flat" cmpd="sng">
            <a:solidFill>
              <a:srgbClr val="000000"/>
            </a:solidFill>
            <a:prstDash val="solid"/>
            <a:round/>
            <a:headEnd type="none" w="lg" len="lg"/>
            <a:tailEnd type="triangle" w="lg" len="lg"/>
          </a:ln>
        </p:spPr>
      </p:cxnSp>
      <p:cxnSp>
        <p:nvCxnSpPr>
          <p:cNvPr id="156" name="Shape 156"/>
          <p:cNvCxnSpPr>
            <a:stCxn id="157" idx="0"/>
            <a:endCxn id="129" idx="2"/>
          </p:cNvCxnSpPr>
          <p:nvPr/>
        </p:nvCxnSpPr>
        <p:spPr>
          <a:xfrm rot="10800000">
            <a:off x="6788562" y="2778125"/>
            <a:ext cx="0" cy="425100"/>
          </a:xfrm>
          <a:prstGeom prst="straightConnector1">
            <a:avLst/>
          </a:prstGeom>
          <a:noFill/>
          <a:ln w="9525" cap="flat" cmpd="sng">
            <a:solidFill>
              <a:srgbClr val="000000"/>
            </a:solidFill>
            <a:prstDash val="solid"/>
            <a:round/>
            <a:headEnd type="none" w="lg" len="lg"/>
            <a:tailEnd type="triangle" w="lg" len="lg"/>
          </a:ln>
        </p:spPr>
      </p:cxnSp>
      <p:cxnSp>
        <p:nvCxnSpPr>
          <p:cNvPr id="158" name="Shape 158"/>
          <p:cNvCxnSpPr>
            <a:stCxn id="159" idx="3"/>
            <a:endCxn id="124" idx="1"/>
          </p:cNvCxnSpPr>
          <p:nvPr/>
        </p:nvCxnSpPr>
        <p:spPr>
          <a:xfrm>
            <a:off x="3060311" y="984094"/>
            <a:ext cx="1263299" cy="2367300"/>
          </a:xfrm>
          <a:prstGeom prst="curvedConnector3">
            <a:avLst>
              <a:gd name="adj1" fmla="val 49997"/>
            </a:avLst>
          </a:prstGeom>
          <a:noFill/>
          <a:ln w="9525" cap="flat" cmpd="sng">
            <a:solidFill>
              <a:srgbClr val="000000"/>
            </a:solidFill>
            <a:prstDash val="solid"/>
            <a:round/>
            <a:headEnd type="none" w="lg" len="lg"/>
            <a:tailEnd type="triangle" w="lg" len="lg"/>
          </a:ln>
        </p:spPr>
      </p:cxnSp>
      <p:sp>
        <p:nvSpPr>
          <p:cNvPr id="160" name="Shape 160"/>
          <p:cNvSpPr txBox="1"/>
          <p:nvPr/>
        </p:nvSpPr>
        <p:spPr>
          <a:xfrm>
            <a:off x="3501725" y="3337475"/>
            <a:ext cx="2033400" cy="378300"/>
          </a:xfrm>
          <a:prstGeom prst="rect">
            <a:avLst/>
          </a:prstGeom>
          <a:noFill/>
          <a:ln>
            <a:noFill/>
          </a:ln>
        </p:spPr>
        <p:txBody>
          <a:bodyPr lIns="91425" tIns="91425" rIns="91425" bIns="91425" anchor="t" anchorCtr="0">
            <a:noAutofit/>
          </a:bodyPr>
          <a:lstStyle/>
          <a:p>
            <a:pPr lvl="0" rtl="0">
              <a:spcBef>
                <a:spcPts val="0"/>
              </a:spcBef>
              <a:buNone/>
            </a:pPr>
            <a:r>
              <a:rPr lang="en-GB"/>
              <a:t>features for position </a:t>
            </a:r>
            <a:r>
              <a:rPr lang="en-GB" sz="1800" i="1">
                <a:latin typeface="Times New Roman"/>
                <a:ea typeface="Times New Roman"/>
                <a:cs typeface="Times New Roman"/>
                <a:sym typeface="Times New Roman"/>
              </a:rPr>
              <a:t>z</a:t>
            </a:r>
            <a:r>
              <a:rPr lang="en-GB" sz="1800" baseline="-25000">
                <a:latin typeface="Times New Roman"/>
                <a:ea typeface="Times New Roman"/>
                <a:cs typeface="Times New Roman"/>
                <a:sym typeface="Times New Roman"/>
              </a:rPr>
              <a:t>1</a:t>
            </a:r>
          </a:p>
        </p:txBody>
      </p:sp>
      <p:sp>
        <p:nvSpPr>
          <p:cNvPr id="161" name="Shape 161"/>
          <p:cNvSpPr txBox="1"/>
          <p:nvPr/>
        </p:nvSpPr>
        <p:spPr>
          <a:xfrm>
            <a:off x="5686200" y="3337475"/>
            <a:ext cx="2033400" cy="378300"/>
          </a:xfrm>
          <a:prstGeom prst="rect">
            <a:avLst/>
          </a:prstGeom>
          <a:noFill/>
          <a:ln>
            <a:noFill/>
          </a:ln>
        </p:spPr>
        <p:txBody>
          <a:bodyPr lIns="91425" tIns="91425" rIns="91425" bIns="91425" anchor="t" anchorCtr="0">
            <a:noAutofit/>
          </a:bodyPr>
          <a:lstStyle/>
          <a:p>
            <a:pPr lvl="0" rtl="0">
              <a:spcBef>
                <a:spcPts val="0"/>
              </a:spcBef>
              <a:buNone/>
            </a:pPr>
            <a:r>
              <a:rPr lang="en-GB"/>
              <a:t>features for position </a:t>
            </a:r>
            <a:r>
              <a:rPr lang="en-GB" sz="1800" i="1">
                <a:latin typeface="Times New Roman"/>
                <a:ea typeface="Times New Roman"/>
                <a:cs typeface="Times New Roman"/>
                <a:sym typeface="Times New Roman"/>
              </a:rPr>
              <a:t>z</a:t>
            </a:r>
            <a:r>
              <a:rPr lang="en-GB" sz="1800" baseline="-25000">
                <a:latin typeface="Times New Roman"/>
                <a:ea typeface="Times New Roman"/>
                <a:cs typeface="Times New Roman"/>
                <a:sym typeface="Times New Roman"/>
              </a:rPr>
              <a:t>2</a:t>
            </a:r>
          </a:p>
        </p:txBody>
      </p:sp>
      <p:pic>
        <p:nvPicPr>
          <p:cNvPr id="162" name="Shape 162"/>
          <p:cNvPicPr preferRelativeResize="0"/>
          <p:nvPr/>
        </p:nvPicPr>
        <p:blipFill rotWithShape="1">
          <a:blip r:embed="rId4">
            <a:alphaModFix/>
          </a:blip>
          <a:srcRect l="9763" t="6629"/>
          <a:stretch/>
        </p:blipFill>
        <p:spPr>
          <a:xfrm>
            <a:off x="1815350" y="3924725"/>
            <a:ext cx="7200217" cy="922292"/>
          </a:xfrm>
          <a:prstGeom prst="rect">
            <a:avLst/>
          </a:prstGeom>
          <a:noFill/>
          <a:ln>
            <a:noFill/>
          </a:ln>
        </p:spPr>
      </p:pic>
      <p:pic>
        <p:nvPicPr>
          <p:cNvPr id="163" name="Shape 163"/>
          <p:cNvPicPr preferRelativeResize="0"/>
          <p:nvPr/>
        </p:nvPicPr>
        <p:blipFill>
          <a:blip r:embed="rId5">
            <a:alphaModFix/>
          </a:blip>
          <a:stretch>
            <a:fillRect/>
          </a:stretch>
        </p:blipFill>
        <p:spPr>
          <a:xfrm>
            <a:off x="2863021" y="2376121"/>
            <a:ext cx="231300" cy="231300"/>
          </a:xfrm>
          <a:prstGeom prst="rect">
            <a:avLst/>
          </a:prstGeom>
          <a:noFill/>
          <a:ln>
            <a:noFill/>
          </a:ln>
        </p:spPr>
      </p:pic>
      <p:pic>
        <p:nvPicPr>
          <p:cNvPr id="164" name="Shape 164"/>
          <p:cNvPicPr preferRelativeResize="0"/>
          <p:nvPr/>
        </p:nvPicPr>
        <p:blipFill>
          <a:blip r:embed="rId6">
            <a:alphaModFix/>
          </a:blip>
          <a:stretch>
            <a:fillRect/>
          </a:stretch>
        </p:blipFill>
        <p:spPr>
          <a:xfrm>
            <a:off x="6672875" y="2376137"/>
            <a:ext cx="231300" cy="231300"/>
          </a:xfrm>
          <a:prstGeom prst="rect">
            <a:avLst/>
          </a:prstGeom>
          <a:noFill/>
          <a:ln>
            <a:noFill/>
          </a:ln>
        </p:spPr>
      </p:pic>
      <p:pic>
        <p:nvPicPr>
          <p:cNvPr id="165" name="Shape 165"/>
          <p:cNvPicPr preferRelativeResize="0"/>
          <p:nvPr/>
        </p:nvPicPr>
        <p:blipFill>
          <a:blip r:embed="rId7">
            <a:alphaModFix/>
          </a:blip>
          <a:stretch>
            <a:fillRect/>
          </a:stretch>
        </p:blipFill>
        <p:spPr>
          <a:xfrm>
            <a:off x="4355175" y="2373412"/>
            <a:ext cx="231299" cy="238761"/>
          </a:xfrm>
          <a:prstGeom prst="rect">
            <a:avLst/>
          </a:prstGeom>
          <a:noFill/>
          <a:ln>
            <a:noFill/>
          </a:ln>
        </p:spPr>
      </p:pic>
      <p:cxnSp>
        <p:nvCxnSpPr>
          <p:cNvPr id="166" name="Shape 166"/>
          <p:cNvCxnSpPr/>
          <p:nvPr/>
        </p:nvCxnSpPr>
        <p:spPr>
          <a:xfrm>
            <a:off x="7086712" y="2492800"/>
            <a:ext cx="674700" cy="0"/>
          </a:xfrm>
          <a:prstGeom prst="straightConnector1">
            <a:avLst/>
          </a:prstGeom>
          <a:noFill/>
          <a:ln w="9525" cap="flat" cmpd="sng">
            <a:solidFill>
              <a:srgbClr val="000000"/>
            </a:solidFill>
            <a:prstDash val="solid"/>
            <a:round/>
            <a:headEnd type="none" w="lg" len="lg"/>
            <a:tailEnd type="triangle" w="lg" len="lg"/>
          </a:ln>
        </p:spPr>
      </p:cxnSp>
      <p:sp>
        <p:nvSpPr>
          <p:cNvPr id="167" name="Shape 167"/>
          <p:cNvSpPr txBox="1"/>
          <p:nvPr/>
        </p:nvSpPr>
        <p:spPr>
          <a:xfrm>
            <a:off x="7599325" y="2251925"/>
            <a:ext cx="588900" cy="302700"/>
          </a:xfrm>
          <a:prstGeom prst="rect">
            <a:avLst/>
          </a:prstGeom>
          <a:noFill/>
          <a:ln>
            <a:noFill/>
          </a:ln>
        </p:spPr>
        <p:txBody>
          <a:bodyPr lIns="91425" tIns="91425" rIns="91425" bIns="91425" anchor="ctr" anchorCtr="0">
            <a:noAutofit/>
          </a:bodyPr>
          <a:lstStyle/>
          <a:p>
            <a:pPr lvl="0" algn="ctr">
              <a:spcBef>
                <a:spcPts val="0"/>
              </a:spcBef>
              <a:buNone/>
            </a:pPr>
            <a:r>
              <a:rPr lang="en-GB" sz="2400"/>
              <a:t>...</a:t>
            </a:r>
          </a:p>
        </p:txBody>
      </p:sp>
      <p:sp>
        <p:nvSpPr>
          <p:cNvPr id="168" name="Shape 168"/>
          <p:cNvSpPr txBox="1"/>
          <p:nvPr/>
        </p:nvSpPr>
        <p:spPr>
          <a:xfrm>
            <a:off x="0" y="4919700"/>
            <a:ext cx="8035800" cy="223800"/>
          </a:xfrm>
          <a:prstGeom prst="rect">
            <a:avLst/>
          </a:prstGeom>
          <a:noFill/>
          <a:ln>
            <a:noFill/>
          </a:ln>
        </p:spPr>
        <p:txBody>
          <a:bodyPr lIns="91425" tIns="91425" rIns="91425" bIns="91425" anchor="ctr" anchorCtr="0">
            <a:noAutofit/>
          </a:bodyPr>
          <a:lstStyle/>
          <a:p>
            <a:pPr lvl="0" rtl="0">
              <a:spcBef>
                <a:spcPts val="0"/>
              </a:spcBef>
              <a:buNone/>
            </a:pPr>
            <a:r>
              <a:rPr lang="en-GB" sz="1200">
                <a:solidFill>
                  <a:srgbClr val="999999"/>
                </a:solidFill>
              </a:rPr>
              <a:t>Xu et al. “Show, Attend and Tell: Neural Image Caption Generation with Visual Attention” ICML 2015</a:t>
            </a:r>
          </a:p>
        </p:txBody>
      </p:sp>
      <p:sp>
        <p:nvSpPr>
          <p:cNvPr id="169" name="Shape 169"/>
          <p:cNvSpPr txBox="1"/>
          <p:nvPr/>
        </p:nvSpPr>
        <p:spPr>
          <a:xfrm>
            <a:off x="936050" y="740225"/>
            <a:ext cx="1904700" cy="302700"/>
          </a:xfrm>
          <a:prstGeom prst="rect">
            <a:avLst/>
          </a:prstGeom>
          <a:noFill/>
          <a:ln>
            <a:noFill/>
          </a:ln>
        </p:spPr>
        <p:txBody>
          <a:bodyPr lIns="91425" tIns="91425" rIns="91425" bIns="91425" anchor="t" anchorCtr="0">
            <a:noAutofit/>
          </a:bodyPr>
          <a:lstStyle/>
          <a:p>
            <a:pPr lvl="0">
              <a:spcBef>
                <a:spcPts val="0"/>
              </a:spcBef>
              <a:buNone/>
            </a:pPr>
            <a:r>
              <a:rPr lang="en-GB" sz="1600"/>
              <a:t>position to attend</a:t>
            </a:r>
          </a:p>
        </p:txBody>
      </p:sp>
      <p:sp>
        <p:nvSpPr>
          <p:cNvPr id="170" name="Shape 170"/>
          <p:cNvSpPr txBox="1"/>
          <p:nvPr/>
        </p:nvSpPr>
        <p:spPr>
          <a:xfrm>
            <a:off x="1865675" y="1047175"/>
            <a:ext cx="931500" cy="302700"/>
          </a:xfrm>
          <a:prstGeom prst="rect">
            <a:avLst/>
          </a:prstGeom>
          <a:noFill/>
          <a:ln>
            <a:noFill/>
          </a:ln>
        </p:spPr>
        <p:txBody>
          <a:bodyPr lIns="91425" tIns="91425" rIns="91425" bIns="91425" anchor="t" anchorCtr="0">
            <a:noAutofit/>
          </a:bodyPr>
          <a:lstStyle/>
          <a:p>
            <a:pPr lvl="0" rtl="0">
              <a:spcBef>
                <a:spcPts val="0"/>
              </a:spcBef>
              <a:buNone/>
            </a:pPr>
            <a:r>
              <a:rPr lang="en-GB" sz="1600"/>
              <a:t>sample</a:t>
            </a:r>
          </a:p>
        </p:txBody>
      </p:sp>
      <p:pic>
        <p:nvPicPr>
          <p:cNvPr id="171" name="Shape 171"/>
          <p:cNvPicPr preferRelativeResize="0"/>
          <p:nvPr/>
        </p:nvPicPr>
        <p:blipFill>
          <a:blip r:embed="rId8">
            <a:alphaModFix/>
          </a:blip>
          <a:stretch>
            <a:fillRect/>
          </a:stretch>
        </p:blipFill>
        <p:spPr>
          <a:xfrm>
            <a:off x="2641074" y="1465443"/>
            <a:ext cx="588900" cy="201733"/>
          </a:xfrm>
          <a:prstGeom prst="rect">
            <a:avLst/>
          </a:prstGeom>
          <a:noFill/>
          <a:ln>
            <a:noFill/>
          </a:ln>
        </p:spPr>
      </p:pic>
      <p:pic>
        <p:nvPicPr>
          <p:cNvPr id="172" name="Shape 172"/>
          <p:cNvPicPr preferRelativeResize="0"/>
          <p:nvPr/>
        </p:nvPicPr>
        <p:blipFill>
          <a:blip r:embed="rId9">
            <a:alphaModFix/>
          </a:blip>
          <a:stretch>
            <a:fillRect/>
          </a:stretch>
        </p:blipFill>
        <p:spPr>
          <a:xfrm>
            <a:off x="4602275" y="1486858"/>
            <a:ext cx="828725" cy="196566"/>
          </a:xfrm>
          <a:prstGeom prst="rect">
            <a:avLst/>
          </a:prstGeom>
          <a:noFill/>
          <a:ln>
            <a:noFill/>
          </a:ln>
        </p:spPr>
      </p:pic>
      <p:pic>
        <p:nvPicPr>
          <p:cNvPr id="173" name="Shape 173"/>
          <p:cNvPicPr preferRelativeResize="0"/>
          <p:nvPr/>
        </p:nvPicPr>
        <p:blipFill>
          <a:blip r:embed="rId10">
            <a:alphaModFix/>
          </a:blip>
          <a:stretch>
            <a:fillRect/>
          </a:stretch>
        </p:blipFill>
        <p:spPr>
          <a:xfrm>
            <a:off x="3625224" y="1481150"/>
            <a:ext cx="828735" cy="201724"/>
          </a:xfrm>
          <a:prstGeom prst="rect">
            <a:avLst/>
          </a:prstGeom>
          <a:noFill/>
          <a:ln>
            <a:noFill/>
          </a:ln>
        </p:spPr>
      </p:pic>
      <p:pic>
        <p:nvPicPr>
          <p:cNvPr id="159" name="Shape 159"/>
          <p:cNvPicPr preferRelativeResize="0"/>
          <p:nvPr/>
        </p:nvPicPr>
        <p:blipFill>
          <a:blip r:embed="rId11">
            <a:alphaModFix/>
          </a:blip>
          <a:stretch>
            <a:fillRect/>
          </a:stretch>
        </p:blipFill>
        <p:spPr>
          <a:xfrm>
            <a:off x="2889386" y="916949"/>
            <a:ext cx="170925" cy="134290"/>
          </a:xfrm>
          <a:prstGeom prst="rect">
            <a:avLst/>
          </a:prstGeom>
          <a:noFill/>
          <a:ln>
            <a:noFill/>
          </a:ln>
        </p:spPr>
      </p:pic>
      <p:pic>
        <p:nvPicPr>
          <p:cNvPr id="128" name="Shape 128"/>
          <p:cNvPicPr preferRelativeResize="0"/>
          <p:nvPr/>
        </p:nvPicPr>
        <p:blipFill>
          <a:blip r:embed="rId12">
            <a:alphaModFix/>
          </a:blip>
          <a:stretch>
            <a:fillRect/>
          </a:stretch>
        </p:blipFill>
        <p:spPr>
          <a:xfrm>
            <a:off x="3860050" y="875648"/>
            <a:ext cx="143339" cy="166274"/>
          </a:xfrm>
          <a:prstGeom prst="rect">
            <a:avLst/>
          </a:prstGeom>
          <a:noFill/>
          <a:ln>
            <a:noFill/>
          </a:ln>
        </p:spPr>
      </p:pic>
      <p:pic>
        <p:nvPicPr>
          <p:cNvPr id="152" name="Shape 152"/>
          <p:cNvPicPr preferRelativeResize="0"/>
          <p:nvPr/>
        </p:nvPicPr>
        <p:blipFill>
          <a:blip r:embed="rId13">
            <a:alphaModFix/>
          </a:blip>
          <a:stretch>
            <a:fillRect/>
          </a:stretch>
        </p:blipFill>
        <p:spPr>
          <a:xfrm>
            <a:off x="4895962" y="908332"/>
            <a:ext cx="170924" cy="129667"/>
          </a:xfrm>
          <a:prstGeom prst="rect">
            <a:avLst/>
          </a:prstGeom>
          <a:noFill/>
          <a:ln>
            <a:noFill/>
          </a:ln>
        </p:spPr>
      </p:pic>
      <p:pic>
        <p:nvPicPr>
          <p:cNvPr id="124" name="Shape 124"/>
          <p:cNvPicPr preferRelativeResize="0"/>
          <p:nvPr/>
        </p:nvPicPr>
        <p:blipFill>
          <a:blip r:embed="rId14">
            <a:alphaModFix/>
          </a:blip>
          <a:stretch>
            <a:fillRect/>
          </a:stretch>
        </p:blipFill>
        <p:spPr>
          <a:xfrm>
            <a:off x="4323525" y="3222540"/>
            <a:ext cx="294600" cy="257759"/>
          </a:xfrm>
          <a:prstGeom prst="rect">
            <a:avLst/>
          </a:prstGeom>
          <a:noFill/>
          <a:ln>
            <a:noFill/>
          </a:ln>
        </p:spPr>
      </p:pic>
      <p:pic>
        <p:nvPicPr>
          <p:cNvPr id="149" name="Shape 149"/>
          <p:cNvPicPr preferRelativeResize="0"/>
          <p:nvPr/>
        </p:nvPicPr>
        <p:blipFill>
          <a:blip r:embed="rId15">
            <a:alphaModFix/>
          </a:blip>
          <a:stretch>
            <a:fillRect/>
          </a:stretch>
        </p:blipFill>
        <p:spPr>
          <a:xfrm>
            <a:off x="5749278" y="1472307"/>
            <a:ext cx="1338300" cy="201292"/>
          </a:xfrm>
          <a:prstGeom prst="rect">
            <a:avLst/>
          </a:prstGeom>
          <a:noFill/>
          <a:ln>
            <a:noFill/>
          </a:ln>
        </p:spPr>
      </p:pic>
      <p:pic>
        <p:nvPicPr>
          <p:cNvPr id="126" name="Shape 126"/>
          <p:cNvPicPr preferRelativeResize="0"/>
          <p:nvPr/>
        </p:nvPicPr>
        <p:blipFill>
          <a:blip r:embed="rId16">
            <a:alphaModFix/>
          </a:blip>
          <a:stretch>
            <a:fillRect/>
          </a:stretch>
        </p:blipFill>
        <p:spPr>
          <a:xfrm>
            <a:off x="6587250" y="3239906"/>
            <a:ext cx="294599" cy="251486"/>
          </a:xfrm>
          <a:prstGeom prst="rect">
            <a:avLst/>
          </a:prstGeom>
          <a:noFill/>
          <a:ln>
            <a:noFill/>
          </a:ln>
        </p:spPr>
      </p:pic>
      <p:pic>
        <p:nvPicPr>
          <p:cNvPr id="174" name="Shape 174"/>
          <p:cNvPicPr preferRelativeResize="0"/>
          <p:nvPr/>
        </p:nvPicPr>
        <p:blipFill>
          <a:blip r:embed="rId17">
            <a:alphaModFix/>
          </a:blip>
          <a:stretch>
            <a:fillRect/>
          </a:stretch>
        </p:blipFill>
        <p:spPr>
          <a:xfrm>
            <a:off x="7177325" y="1492981"/>
            <a:ext cx="1576500" cy="197730"/>
          </a:xfrm>
          <a:prstGeom prst="rect">
            <a:avLst/>
          </a:prstGeom>
          <a:noFill/>
          <a:ln>
            <a:noFill/>
          </a:ln>
        </p:spPr>
      </p:pic>
      <p:pic>
        <p:nvPicPr>
          <p:cNvPr id="150" name="Shape 150"/>
          <p:cNvPicPr preferRelativeResize="0"/>
          <p:nvPr/>
        </p:nvPicPr>
        <p:blipFill>
          <a:blip r:embed="rId18">
            <a:alphaModFix/>
          </a:blip>
          <a:stretch>
            <a:fillRect/>
          </a:stretch>
        </p:blipFill>
        <p:spPr>
          <a:xfrm>
            <a:off x="6332952" y="878128"/>
            <a:ext cx="143349" cy="159871"/>
          </a:xfrm>
          <a:prstGeom prst="rect">
            <a:avLst/>
          </a:prstGeom>
          <a:noFill/>
          <a:ln>
            <a:noFill/>
          </a:ln>
        </p:spPr>
      </p:pic>
      <p:pic>
        <p:nvPicPr>
          <p:cNvPr id="175" name="Shape 175"/>
          <p:cNvPicPr preferRelativeResize="0"/>
          <p:nvPr/>
        </p:nvPicPr>
        <p:blipFill>
          <a:blip r:embed="rId19">
            <a:alphaModFix/>
          </a:blip>
          <a:stretch>
            <a:fillRect/>
          </a:stretch>
        </p:blipFill>
        <p:spPr>
          <a:xfrm>
            <a:off x="7895724" y="924276"/>
            <a:ext cx="170900" cy="135539"/>
          </a:xfrm>
          <a:prstGeom prst="rect">
            <a:avLst/>
          </a:prstGeom>
          <a:noFill/>
          <a:ln>
            <a:noFill/>
          </a:ln>
        </p:spPr>
      </p:pic>
      <p:sp>
        <p:nvSpPr>
          <p:cNvPr id="176" name="Shape 176"/>
          <p:cNvSpPr txBox="1"/>
          <p:nvPr/>
        </p:nvSpPr>
        <p:spPr>
          <a:xfrm>
            <a:off x="3766750" y="472936"/>
            <a:ext cx="294600" cy="302700"/>
          </a:xfrm>
          <a:prstGeom prst="rect">
            <a:avLst/>
          </a:prstGeom>
          <a:noFill/>
          <a:ln>
            <a:noFill/>
          </a:ln>
        </p:spPr>
        <p:txBody>
          <a:bodyPr lIns="91425" tIns="91425" rIns="91425" bIns="91425" anchor="t" anchorCtr="0">
            <a:noAutofit/>
          </a:bodyPr>
          <a:lstStyle/>
          <a:p>
            <a:pPr lvl="0" rtl="0">
              <a:spcBef>
                <a:spcPts val="0"/>
              </a:spcBef>
              <a:buNone/>
            </a:pPr>
            <a:r>
              <a:rPr lang="en-GB"/>
              <a:t>a</a:t>
            </a:r>
          </a:p>
        </p:txBody>
      </p:sp>
      <p:sp>
        <p:nvSpPr>
          <p:cNvPr id="177" name="Shape 177"/>
          <p:cNvSpPr txBox="1"/>
          <p:nvPr/>
        </p:nvSpPr>
        <p:spPr>
          <a:xfrm>
            <a:off x="6196175" y="489750"/>
            <a:ext cx="674700" cy="302700"/>
          </a:xfrm>
          <a:prstGeom prst="rect">
            <a:avLst/>
          </a:prstGeom>
          <a:noFill/>
          <a:ln>
            <a:noFill/>
          </a:ln>
        </p:spPr>
        <p:txBody>
          <a:bodyPr lIns="91425" tIns="91425" rIns="91425" bIns="91425" anchor="t" anchorCtr="0">
            <a:noAutofit/>
          </a:bodyPr>
          <a:lstStyle/>
          <a:p>
            <a:pPr lvl="0" rtl="0">
              <a:spcBef>
                <a:spcPts val="0"/>
              </a:spcBef>
              <a:buNone/>
            </a:pPr>
            <a:r>
              <a:rPr lang="en-GB"/>
              <a:t>bird</a:t>
            </a:r>
          </a:p>
        </p:txBody>
      </p:sp>
      <p:pic>
        <p:nvPicPr>
          <p:cNvPr id="178" name="Shape 178"/>
          <p:cNvPicPr preferRelativeResize="0"/>
          <p:nvPr/>
        </p:nvPicPr>
        <p:blipFill>
          <a:blip r:embed="rId20">
            <a:alphaModFix/>
          </a:blip>
          <a:stretch>
            <a:fillRect/>
          </a:stretch>
        </p:blipFill>
        <p:spPr>
          <a:xfrm>
            <a:off x="77625" y="1427641"/>
            <a:ext cx="1939095" cy="23874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2438</Words>
  <Application>Microsoft Macintosh PowerPoint</Application>
  <PresentationFormat>On-screen Show (16:9)</PresentationFormat>
  <Paragraphs>466</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Simple Light</vt:lpstr>
      <vt:lpstr>Attention models for deep learning</vt:lpstr>
      <vt:lpstr>Human attention for reasoning</vt:lpstr>
      <vt:lpstr>Why attention in deep learning?</vt:lpstr>
      <vt:lpstr>Outline</vt:lpstr>
      <vt:lpstr>Attention as a latent variable</vt:lpstr>
      <vt:lpstr>Attention for image captioning</vt:lpstr>
      <vt:lpstr>Outline</vt:lpstr>
      <vt:lpstr>Hard &amp; soft attention</vt:lpstr>
      <vt:lpstr>Hard attention for image captioning</vt:lpstr>
      <vt:lpstr>Choosing the latent variable probabilities</vt:lpstr>
      <vt:lpstr>Outline</vt:lpstr>
      <vt:lpstr>Training hard attention</vt:lpstr>
      <vt:lpstr>Computing gradients with REINFORCE</vt:lpstr>
      <vt:lpstr>Why is the variance high?</vt:lpstr>
      <vt:lpstr>Reward baselines</vt:lpstr>
      <vt:lpstr>Revisit the example</vt:lpstr>
      <vt:lpstr>PowerPoint Presentation</vt:lpstr>
      <vt:lpstr>Techniques to improve training of hard attention</vt:lpstr>
      <vt:lpstr>Lower-variance alternatives to REINFORCE</vt:lpstr>
      <vt:lpstr>Gumbel-Softmax / Concrete distribution</vt:lpstr>
      <vt:lpstr>Outline</vt:lpstr>
      <vt:lpstr>Soft attention</vt:lpstr>
      <vt:lpstr>Soft attention for image captioning</vt:lpstr>
      <vt:lpstr>Introspection via soft attention</vt:lpstr>
      <vt:lpstr>Soft vs. hard attention</vt:lpstr>
      <vt:lpstr>Outline</vt:lpstr>
      <vt:lpstr>Neural machine translation and long sentences</vt:lpstr>
      <vt:lpstr>Neural machine translation and long sentences</vt:lpstr>
      <vt:lpstr>Outline</vt:lpstr>
      <vt:lpstr>Soft attention for neural machine translation</vt:lpstr>
      <vt:lpstr>Attention maps in translation</vt:lpstr>
      <vt:lpstr>Outline</vt:lpstr>
      <vt:lpstr>Attention Is All You Need</vt:lpstr>
      <vt:lpstr>Layer types</vt:lpstr>
      <vt:lpstr>Input layer</vt:lpstr>
      <vt:lpstr>Per-word feedforward</vt:lpstr>
      <vt:lpstr>Self-attention</vt:lpstr>
      <vt:lpstr>Attention over encoder outputs</vt:lpstr>
      <vt:lpstr>Attention Is All You Need model</vt:lpstr>
      <vt:lpstr>What do the self-attention heads look at?</vt:lpstr>
      <vt:lpstr>Outline</vt:lpstr>
      <vt:lpstr>Spatial Transformer Networks</vt:lpstr>
      <vt:lpstr>Differentiable bilinear interpolation</vt:lpstr>
      <vt:lpstr>Spatial Transformer Network</vt:lpstr>
      <vt:lpstr>Bird classification using spatial transformers</vt:lpstr>
      <vt:lpstr>Bird classification using spatial transformers</vt:lpstr>
      <vt:lpstr>Spatially Adaptive Computation Time</vt:lpstr>
      <vt:lpstr>Conclusion</vt:lpstr>
      <vt:lpstr>Spatial Transformer Networks</vt:lpstr>
      <vt:lpstr>Attend, Infer, Repeat</vt:lpstr>
      <vt:lpstr>Generative model</vt:lpstr>
      <vt:lpstr>Generative model</vt:lpstr>
      <vt:lpstr>Inference model</vt:lpstr>
      <vt:lpstr>Implementing the model</vt:lpstr>
      <vt:lpstr>Learning the parameters</vt:lpstr>
      <vt:lpstr>Video</vt:lpstr>
      <vt:lpstr>Estimating the number of digits</vt:lpstr>
      <vt:lpstr>Recurrent Models of Visual Attention</vt:lpstr>
      <vt:lpstr>Human attention for 3D navigation</vt:lpstr>
      <vt:lpstr>Scaled soft attention layer</vt:lpstr>
      <vt:lpstr>Multi-head attention</vt:lpstr>
      <vt:lpstr>Attention Is All You Need model</vt:lpstr>
      <vt:lpstr>Outline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 models for deep learning</dc:title>
  <cp:lastModifiedBy>Dmitry Sergeyev</cp:lastModifiedBy>
  <cp:revision>3</cp:revision>
  <dcterms:modified xsi:type="dcterms:W3CDTF">2017-08-28T13:40:21Z</dcterms:modified>
</cp:coreProperties>
</file>